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5"/>
  </p:notesMasterIdLst>
  <p:sldIdLst>
    <p:sldId id="256" r:id="rId2"/>
    <p:sldId id="296" r:id="rId3"/>
    <p:sldId id="295" r:id="rId4"/>
    <p:sldId id="297" r:id="rId5"/>
    <p:sldId id="267" r:id="rId6"/>
    <p:sldId id="285" r:id="rId7"/>
    <p:sldId id="286" r:id="rId8"/>
    <p:sldId id="287" r:id="rId9"/>
    <p:sldId id="288" r:id="rId10"/>
    <p:sldId id="289" r:id="rId11"/>
    <p:sldId id="298" r:id="rId12"/>
    <p:sldId id="290" r:id="rId13"/>
    <p:sldId id="299" r:id="rId14"/>
  </p:sldIdLst>
  <p:sldSz cx="12192000" cy="6858000"/>
  <p:notesSz cx="6858000" cy="9144000"/>
  <p:embeddedFontLst>
    <p:embeddedFont>
      <p:font typeface="Arial Black" panose="020B0A04020102020204" pitchFamily="34" charset="0"/>
      <p:regular r:id="rId16"/>
      <p:bold r:id="rId17"/>
    </p:embeddedFont>
    <p:embeddedFont>
      <p:font typeface="Poppins" panose="00000500000000000000" pitchFamily="2" charset="0"/>
      <p:regular r:id="rId18"/>
      <p:bold r:id="rId19"/>
      <p:italic r:id="rId20"/>
      <p:boldItalic r:id="rId21"/>
    </p:embeddedFont>
    <p:embeddedFont>
      <p:font typeface="Poppins Black" panose="00000A00000000000000" pitchFamily="2"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uso Aromaa" initials="JA" lastIdx="2" clrIdx="0">
    <p:extLst>
      <p:ext uri="{19B8F6BF-5375-455C-9EA6-DF929625EA0E}">
        <p15:presenceInfo xmlns:p15="http://schemas.microsoft.com/office/powerpoint/2012/main" userId="S::juuso.aromaa@vasemmistoliitto.fi::c0d3c979-86c2-4050-89b0-52d2c43e53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rgbClr val="28282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28d68e54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428d68e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55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07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70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28d68e54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428d68e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82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28d68e54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428d68e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88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28d68e54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428d68e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81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dirty="0"/>
              <a:t>Kannanmuodostuksen prosessi tärkeä asia! Asiat kulkevat lautakunnista, kaupunginhallituksen kautta valtuustoon. Joka vaiheessa voi ja pitää vaikuttaa.</a:t>
            </a:r>
            <a:endParaRPr dirty="0"/>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2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67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28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55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valkoinen">
  <p:cSld name="Otsikko, valkoinen">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1524000" y="2339999"/>
            <a:ext cx="9144000" cy="162000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accent1"/>
              </a:buClr>
              <a:buSzPts val="5400"/>
              <a:buFont typeface="Arial Black"/>
              <a:buNone/>
              <a:defRPr sz="5400" b="0" i="0" u="none" strike="noStrike" cap="none">
                <a:solidFill>
                  <a:schemeClr val="accent1"/>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48" name="Google Shape;48;p8"/>
          <p:cNvSpPr txBox="1">
            <a:spLocks noGrp="1"/>
          </p:cNvSpPr>
          <p:nvPr>
            <p:ph type="body" idx="1"/>
          </p:nvPr>
        </p:nvSpPr>
        <p:spPr>
          <a:xfrm>
            <a:off x="1524000" y="3960000"/>
            <a:ext cx="9144000" cy="720001"/>
          </a:xfrm>
          <a:prstGeom prst="rect">
            <a:avLst/>
          </a:prstGeom>
          <a:noFill/>
          <a:ln>
            <a:noFill/>
          </a:ln>
        </p:spPr>
        <p:txBody>
          <a:bodyPr spcFirstLastPara="1" wrap="square" lIns="0" tIns="0" rIns="0" bIns="0" anchor="t" anchorCtr="0">
            <a:noAutofit/>
          </a:bodyPr>
          <a:lstStyle>
            <a:lvl1pPr marL="457200" marR="0" lvl="0" indent="-228600" algn="ctr" rtl="0">
              <a:lnSpc>
                <a:spcPct val="130000"/>
              </a:lnSpc>
              <a:spcBef>
                <a:spcPts val="0"/>
              </a:spcBef>
              <a:spcAft>
                <a:spcPts val="0"/>
              </a:spcAft>
              <a:buClr>
                <a:srgbClr val="282828"/>
              </a:buClr>
              <a:buSzPts val="2200"/>
              <a:buFont typeface="Arial"/>
              <a:buNone/>
              <a:defRPr sz="2200" b="0" i="0" u="none" strike="noStrike" cap="none">
                <a:solidFill>
                  <a:srgbClr val="282828"/>
                </a:solidFill>
                <a:latin typeface="Arial"/>
                <a:ea typeface="Arial"/>
                <a:cs typeface="Arial"/>
                <a:sym typeface="Arial"/>
              </a:defRPr>
            </a:lvl1pPr>
            <a:lvl2pPr marL="914400" marR="0" lvl="1" indent="-228600" algn="ctr" rtl="0">
              <a:lnSpc>
                <a:spcPct val="130000"/>
              </a:lnSpc>
              <a:spcBef>
                <a:spcPts val="0"/>
              </a:spcBef>
              <a:spcAft>
                <a:spcPts val="0"/>
              </a:spcAft>
              <a:buClr>
                <a:srgbClr val="282828"/>
              </a:buClr>
              <a:buSzPts val="2200"/>
              <a:buFont typeface="Arial"/>
              <a:buNone/>
              <a:defRPr sz="2200" b="0" i="0" u="none" strike="noStrike" cap="none">
                <a:solidFill>
                  <a:srgbClr val="282828"/>
                </a:solidFill>
                <a:latin typeface="Arial"/>
                <a:ea typeface="Arial"/>
                <a:cs typeface="Arial"/>
                <a:sym typeface="Arial"/>
              </a:defRPr>
            </a:lvl2pPr>
            <a:lvl3pPr marL="1371600" marR="0" lvl="2" indent="-228600" algn="ctr" rtl="0">
              <a:lnSpc>
                <a:spcPct val="130000"/>
              </a:lnSpc>
              <a:spcBef>
                <a:spcPts val="0"/>
              </a:spcBef>
              <a:spcAft>
                <a:spcPts val="0"/>
              </a:spcAft>
              <a:buClr>
                <a:srgbClr val="282828"/>
              </a:buClr>
              <a:buSzPts val="2200"/>
              <a:buFont typeface="Arial"/>
              <a:buNone/>
              <a:defRPr sz="2200" b="0" i="0" u="none" strike="noStrike" cap="none">
                <a:solidFill>
                  <a:srgbClr val="282828"/>
                </a:solidFill>
                <a:latin typeface="Arial"/>
                <a:ea typeface="Arial"/>
                <a:cs typeface="Arial"/>
                <a:sym typeface="Arial"/>
              </a:defRPr>
            </a:lvl3pPr>
            <a:lvl4pPr marL="1828800" marR="0" lvl="3" indent="-228600" algn="ctr" rtl="0">
              <a:lnSpc>
                <a:spcPct val="130000"/>
              </a:lnSpc>
              <a:spcBef>
                <a:spcPts val="0"/>
              </a:spcBef>
              <a:spcAft>
                <a:spcPts val="0"/>
              </a:spcAft>
              <a:buClr>
                <a:srgbClr val="282828"/>
              </a:buClr>
              <a:buSzPts val="2200"/>
              <a:buFont typeface="Arial"/>
              <a:buNone/>
              <a:defRPr sz="2200" b="0" i="0" u="none" strike="noStrike" cap="none">
                <a:solidFill>
                  <a:srgbClr val="282828"/>
                </a:solidFill>
                <a:latin typeface="Arial"/>
                <a:ea typeface="Arial"/>
                <a:cs typeface="Arial"/>
                <a:sym typeface="Arial"/>
              </a:defRPr>
            </a:lvl4pPr>
            <a:lvl5pPr marL="2286000" marR="0" lvl="4" indent="-228600" algn="ctr" rtl="0">
              <a:lnSpc>
                <a:spcPct val="130000"/>
              </a:lnSpc>
              <a:spcBef>
                <a:spcPts val="0"/>
              </a:spcBef>
              <a:spcAft>
                <a:spcPts val="0"/>
              </a:spcAft>
              <a:buClr>
                <a:srgbClr val="282828"/>
              </a:buClr>
              <a:buSzPts val="2200"/>
              <a:buFont typeface="Arial"/>
              <a:buNone/>
              <a:defRPr sz="2200" b="0" i="0" u="none" strike="noStrike" cap="none">
                <a:solidFill>
                  <a:srgbClr val="282828"/>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sp>
        <p:nvSpPr>
          <p:cNvPr id="49" name="Google Shape;49;p8"/>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i, 2 palstaa">
  <p:cSld name="Teksti, 2 palstaa">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67" name="Google Shape;67;p12"/>
          <p:cNvSpPr txBox="1">
            <a:spLocks noGrp="1"/>
          </p:cNvSpPr>
          <p:nvPr>
            <p:ph type="body" idx="1"/>
          </p:nvPr>
        </p:nvSpPr>
        <p:spPr>
          <a:xfrm>
            <a:off x="550862" y="1700213"/>
            <a:ext cx="5184001" cy="4176713"/>
          </a:xfrm>
          <a:prstGeom prst="rect">
            <a:avLst/>
          </a:prstGeom>
          <a:noFill/>
          <a:ln>
            <a:noFill/>
          </a:ln>
        </p:spPr>
        <p:txBody>
          <a:bodyPr spcFirstLastPara="1" wrap="square" lIns="0" tIns="0" rIns="0" bIns="0" anchor="t" anchorCtr="0">
            <a:noAutofit/>
          </a:bodyPr>
          <a:lstStyle>
            <a:lvl1pPr marL="457200" marR="0" lvl="0"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1pPr>
            <a:lvl2pPr marL="914400" marR="0" lvl="1"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2pPr>
            <a:lvl3pPr marL="1371600" marR="0" lvl="2"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3pPr>
            <a:lvl4pPr marL="1828800" marR="0" lvl="3"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4pPr>
            <a:lvl5pPr marL="2286000" marR="0" lvl="4"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Kansi 1, pinkki">
  <p:cSld name="Kansi 1, pinkki">
    <p:bg>
      <p:bgPr>
        <a:blipFill>
          <a:blip r:embed="rId2">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20" descr="Picture 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7" name="Google Shape;107;p20"/>
          <p:cNvSpPr txBox="1">
            <a:spLocks noGrp="1"/>
          </p:cNvSpPr>
          <p:nvPr>
            <p:ph type="title"/>
          </p:nvPr>
        </p:nvSpPr>
        <p:spPr>
          <a:xfrm>
            <a:off x="550862" y="3428998"/>
            <a:ext cx="7201308" cy="24479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4"/>
              </a:buClr>
              <a:buSzPts val="5400"/>
              <a:buFont typeface="Arial Black"/>
              <a:buNone/>
              <a:defRPr sz="5400" b="0" i="0" u="none" strike="noStrike" cap="none">
                <a:solidFill>
                  <a:schemeClr val="accent4"/>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108" name="Google Shape;108;p20"/>
          <p:cNvSpPr txBox="1">
            <a:spLocks noGrp="1"/>
          </p:cNvSpPr>
          <p:nvPr>
            <p:ph type="body" idx="1"/>
          </p:nvPr>
        </p:nvSpPr>
        <p:spPr>
          <a:xfrm>
            <a:off x="550862" y="2879999"/>
            <a:ext cx="7201308" cy="360001"/>
          </a:xfrm>
          <a:prstGeom prst="rect">
            <a:avLst/>
          </a:prstGeom>
          <a:noFill/>
          <a:ln>
            <a:noFill/>
          </a:ln>
        </p:spPr>
        <p:txBody>
          <a:bodyPr spcFirstLastPara="1" wrap="square" lIns="0" tIns="0" rIns="0" bIns="0" anchor="b" anchorCtr="0">
            <a:noAutofit/>
          </a:bodyPr>
          <a:lstStyle>
            <a:lvl1pPr marL="457200" marR="0" lvl="0"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1pPr>
            <a:lvl2pPr marL="914400" marR="0" lvl="1"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2pPr>
            <a:lvl3pPr marL="1371600" marR="0" lvl="2"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3pPr>
            <a:lvl4pPr marL="1828800" marR="0" lvl="3"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4pPr>
            <a:lvl5pPr marL="2286000" marR="0" lvl="4"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pic>
        <p:nvPicPr>
          <p:cNvPr id="109" name="Google Shape;109;p20" descr="Picture 8"/>
          <p:cNvPicPr preferRelativeResize="0"/>
          <p:nvPr/>
        </p:nvPicPr>
        <p:blipFill rotWithShape="1">
          <a:blip r:embed="rId4">
            <a:alphaModFix/>
          </a:blip>
          <a:srcRect/>
          <a:stretch/>
        </p:blipFill>
        <p:spPr>
          <a:xfrm>
            <a:off x="550862" y="6129699"/>
            <a:ext cx="1393044" cy="360001"/>
          </a:xfrm>
          <a:prstGeom prst="rect">
            <a:avLst/>
          </a:prstGeom>
          <a:noFill/>
          <a:ln>
            <a:noFill/>
          </a:ln>
        </p:spPr>
      </p:pic>
      <p:sp>
        <p:nvSpPr>
          <p:cNvPr id="110" name="Google Shape;110;p20"/>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Kansi 2, pinkki">
  <p:cSld name="Kansi 2, pinkki">
    <p:bg>
      <p:bgPr>
        <a:blipFill>
          <a:blip r:embed="rId2">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21" descr="Picture 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3" name="Google Shape;113;p21"/>
          <p:cNvSpPr txBox="1">
            <a:spLocks noGrp="1"/>
          </p:cNvSpPr>
          <p:nvPr>
            <p:ph type="title"/>
          </p:nvPr>
        </p:nvSpPr>
        <p:spPr>
          <a:xfrm>
            <a:off x="550862" y="3428998"/>
            <a:ext cx="6840002" cy="24479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4"/>
              </a:buClr>
              <a:buSzPts val="5400"/>
              <a:buFont typeface="Arial Black"/>
              <a:buNone/>
              <a:defRPr sz="5400" b="0" i="0" u="none" strike="noStrike" cap="none">
                <a:solidFill>
                  <a:schemeClr val="accent4"/>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114" name="Google Shape;114;p21"/>
          <p:cNvSpPr txBox="1">
            <a:spLocks noGrp="1"/>
          </p:cNvSpPr>
          <p:nvPr>
            <p:ph type="body" idx="1"/>
          </p:nvPr>
        </p:nvSpPr>
        <p:spPr>
          <a:xfrm>
            <a:off x="550862" y="2879999"/>
            <a:ext cx="6840002" cy="360001"/>
          </a:xfrm>
          <a:prstGeom prst="rect">
            <a:avLst/>
          </a:prstGeom>
          <a:noFill/>
          <a:ln>
            <a:noFill/>
          </a:ln>
        </p:spPr>
        <p:txBody>
          <a:bodyPr spcFirstLastPara="1" wrap="square" lIns="0" tIns="0" rIns="0" bIns="0" anchor="b" anchorCtr="0">
            <a:noAutofit/>
          </a:bodyPr>
          <a:lstStyle>
            <a:lvl1pPr marL="457200" marR="0" lvl="0"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1pPr>
            <a:lvl2pPr marL="914400" marR="0" lvl="1"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2pPr>
            <a:lvl3pPr marL="1371600" marR="0" lvl="2"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3pPr>
            <a:lvl4pPr marL="1828800" marR="0" lvl="3"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4pPr>
            <a:lvl5pPr marL="2286000" marR="0" lvl="4" indent="-228600" algn="l"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pic>
        <p:nvPicPr>
          <p:cNvPr id="115" name="Google Shape;115;p21" descr="Picture 8"/>
          <p:cNvPicPr preferRelativeResize="0"/>
          <p:nvPr/>
        </p:nvPicPr>
        <p:blipFill rotWithShape="1">
          <a:blip r:embed="rId4">
            <a:alphaModFix/>
          </a:blip>
          <a:srcRect/>
          <a:stretch/>
        </p:blipFill>
        <p:spPr>
          <a:xfrm>
            <a:off x="550862" y="6129699"/>
            <a:ext cx="1393044" cy="360001"/>
          </a:xfrm>
          <a:prstGeom prst="rect">
            <a:avLst/>
          </a:prstGeom>
          <a:noFill/>
          <a:ln>
            <a:noFill/>
          </a:ln>
        </p:spPr>
      </p:pic>
      <p:sp>
        <p:nvSpPr>
          <p:cNvPr id="116" name="Google Shape;116;p21"/>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tsikko, pinkki">
  <p:cSld name="Otsikko, pinkki">
    <p:bg>
      <p:bgPr>
        <a:solidFill>
          <a:schemeClr val="accent3"/>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1524000" y="2339999"/>
            <a:ext cx="9144000" cy="1620001"/>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accent4"/>
              </a:buClr>
              <a:buSzPts val="5400"/>
              <a:buFont typeface="Arial Black"/>
              <a:buNone/>
              <a:defRPr sz="5400" b="0" i="0" u="none" strike="noStrike" cap="none">
                <a:solidFill>
                  <a:schemeClr val="accent4"/>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125" name="Google Shape;125;p23"/>
          <p:cNvSpPr txBox="1">
            <a:spLocks noGrp="1"/>
          </p:cNvSpPr>
          <p:nvPr>
            <p:ph type="body" idx="1"/>
          </p:nvPr>
        </p:nvSpPr>
        <p:spPr>
          <a:xfrm>
            <a:off x="1524000" y="3960000"/>
            <a:ext cx="9144000" cy="720001"/>
          </a:xfrm>
          <a:prstGeom prst="rect">
            <a:avLst/>
          </a:prstGeom>
          <a:noFill/>
          <a:ln>
            <a:noFill/>
          </a:ln>
        </p:spPr>
        <p:txBody>
          <a:bodyPr spcFirstLastPara="1" wrap="square" lIns="0" tIns="0" rIns="0" bIns="0" anchor="t" anchorCtr="0">
            <a:noAutofit/>
          </a:bodyPr>
          <a:lstStyle>
            <a:lvl1pPr marL="457200" marR="0" lvl="0" indent="-228600" algn="ctr"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1pPr>
            <a:lvl2pPr marL="914400" marR="0" lvl="1" indent="-228600" algn="ctr"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2pPr>
            <a:lvl3pPr marL="1371600" marR="0" lvl="2" indent="-228600" algn="ctr"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3pPr>
            <a:lvl4pPr marL="1828800" marR="0" lvl="3" indent="-228600" algn="ctr"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4pPr>
            <a:lvl5pPr marL="2286000" marR="0" lvl="4" indent="-228600" algn="ctr" rtl="0">
              <a:lnSpc>
                <a:spcPct val="130000"/>
              </a:lnSpc>
              <a:spcBef>
                <a:spcPts val="0"/>
              </a:spcBef>
              <a:spcAft>
                <a:spcPts val="0"/>
              </a:spcAft>
              <a:buClr>
                <a:srgbClr val="FFFFFF"/>
              </a:buClr>
              <a:buSzPts val="2200"/>
              <a:buFont typeface="Arial"/>
              <a:buNone/>
              <a:defRPr sz="2200" b="0" i="0" u="none" strike="noStrike" cap="none">
                <a:solidFill>
                  <a:srgbClr val="FFFFFF"/>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pic>
        <p:nvPicPr>
          <p:cNvPr id="126" name="Google Shape;126;p23" descr="Picture 6"/>
          <p:cNvPicPr preferRelativeResize="0"/>
          <p:nvPr/>
        </p:nvPicPr>
        <p:blipFill rotWithShape="1">
          <a:blip r:embed="rId2">
            <a:alphaModFix/>
          </a:blip>
          <a:srcRect/>
          <a:stretch/>
        </p:blipFill>
        <p:spPr>
          <a:xfrm>
            <a:off x="550862" y="6129699"/>
            <a:ext cx="1393044" cy="360001"/>
          </a:xfrm>
          <a:prstGeom prst="rect">
            <a:avLst/>
          </a:prstGeom>
          <a:noFill/>
          <a:ln>
            <a:noFill/>
          </a:ln>
        </p:spPr>
      </p:pic>
      <p:sp>
        <p:nvSpPr>
          <p:cNvPr id="127" name="Google Shape;127;p23"/>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chemeClr val="accen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ksti ja kuva 2">
  <p:cSld name="Teksti ja kuva 2">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6457138" y="368299"/>
            <a:ext cx="5184000" cy="11525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000"/>
              <a:buFont typeface="Arial Black"/>
              <a:buNone/>
              <a:defRPr sz="4000" b="0" i="0" u="none" strike="noStrike" cap="none">
                <a:solidFill>
                  <a:schemeClr val="accent1"/>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130" name="Google Shape;130;p24"/>
          <p:cNvSpPr txBox="1">
            <a:spLocks noGrp="1"/>
          </p:cNvSpPr>
          <p:nvPr>
            <p:ph type="body" idx="1"/>
          </p:nvPr>
        </p:nvSpPr>
        <p:spPr>
          <a:xfrm>
            <a:off x="6457136" y="1700211"/>
            <a:ext cx="5184001" cy="4176714"/>
          </a:xfrm>
          <a:prstGeom prst="rect">
            <a:avLst/>
          </a:prstGeom>
          <a:noFill/>
          <a:ln>
            <a:noFill/>
          </a:ln>
        </p:spPr>
        <p:txBody>
          <a:bodyPr spcFirstLastPara="1" wrap="square" lIns="0" tIns="0" rIns="0" bIns="0" anchor="t" anchorCtr="0">
            <a:noAutofit/>
          </a:bodyPr>
          <a:lstStyle>
            <a:lvl1pPr marL="457200" marR="0" lvl="0"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1pPr>
            <a:lvl2pPr marL="914400" marR="0" lvl="1"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2pPr>
            <a:lvl3pPr marL="1371600" marR="0" lvl="2"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3pPr>
            <a:lvl4pPr marL="1828800" marR="0" lvl="3"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4pPr>
            <a:lvl5pPr marL="2286000" marR="0" lvl="4"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sp>
        <p:nvSpPr>
          <p:cNvPr id="131" name="Google Shape;131;p24"/>
          <p:cNvSpPr>
            <a:spLocks noGrp="1"/>
          </p:cNvSpPr>
          <p:nvPr>
            <p:ph type="pic" idx="2"/>
          </p:nvPr>
        </p:nvSpPr>
        <p:spPr>
          <a:xfrm>
            <a:off x="0" y="0"/>
            <a:ext cx="6096000" cy="6858000"/>
          </a:xfrm>
          <a:prstGeom prst="rect">
            <a:avLst/>
          </a:prstGeom>
          <a:noFill/>
          <a:ln>
            <a:noFill/>
          </a:ln>
        </p:spPr>
        <p:txBody>
          <a:bodyPr spcFirstLastPara="1" wrap="square" lIns="91425" tIns="45700" rIns="91425" bIns="45700" anchor="t" anchorCtr="0">
            <a:noAutofit/>
          </a:bodyPr>
          <a:lstStyle>
            <a:lvl1pPr marR="0" lvl="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1pPr>
            <a:lvl2pPr marR="0" lvl="1"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2pPr>
            <a:lvl3pPr marR="0" lvl="2"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3pPr>
            <a:lvl4pPr marR="0" lvl="3"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4pPr>
            <a:lvl5pPr marR="0" lvl="4"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5pPr>
            <a:lvl6pPr marR="0" lvl="5"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R="0" lvl="6"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R="0" lvl="7"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R="0" lvl="8"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pic>
        <p:nvPicPr>
          <p:cNvPr id="132" name="Google Shape;132;p24" descr="Picture 7"/>
          <p:cNvPicPr preferRelativeResize="0"/>
          <p:nvPr/>
        </p:nvPicPr>
        <p:blipFill rotWithShape="1">
          <a:blip r:embed="rId2">
            <a:alphaModFix/>
          </a:blip>
          <a:srcRect/>
          <a:stretch/>
        </p:blipFill>
        <p:spPr>
          <a:xfrm>
            <a:off x="550862" y="6129699"/>
            <a:ext cx="1393044" cy="360001"/>
          </a:xfrm>
          <a:prstGeom prst="rect">
            <a:avLst/>
          </a:prstGeom>
          <a:noFill/>
          <a:ln>
            <a:noFill/>
          </a:ln>
        </p:spPr>
      </p:pic>
      <p:sp>
        <p:nvSpPr>
          <p:cNvPr id="133" name="Google Shape;133;p24"/>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ksti, 1 palsta">
  <p:cSld name="Teksti, 1 palsta">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136" name="Google Shape;136;p25"/>
          <p:cNvSpPr txBox="1">
            <a:spLocks noGrp="1"/>
          </p:cNvSpPr>
          <p:nvPr>
            <p:ph type="body" idx="1"/>
          </p:nvPr>
        </p:nvSpPr>
        <p:spPr>
          <a:xfrm>
            <a:off x="550862" y="1700213"/>
            <a:ext cx="9180001" cy="4176713"/>
          </a:xfrm>
          <a:prstGeom prst="rect">
            <a:avLst/>
          </a:prstGeom>
          <a:noFill/>
          <a:ln>
            <a:noFill/>
          </a:ln>
        </p:spPr>
        <p:txBody>
          <a:bodyPr spcFirstLastPara="1" wrap="square" lIns="0" tIns="0" rIns="0" bIns="0" anchor="t" anchorCtr="0">
            <a:noAutofit/>
          </a:bodyPr>
          <a:lstStyle>
            <a:lvl1pPr marL="457200" marR="0" lvl="0"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1pPr>
            <a:lvl2pPr marL="914400" marR="0" lvl="1"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2pPr>
            <a:lvl3pPr marL="1371600" marR="0" lvl="2"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3pPr>
            <a:lvl4pPr marL="1828800" marR="0" lvl="3"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4pPr>
            <a:lvl5pPr marL="2286000" marR="0" lvl="4"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sp>
        <p:nvSpPr>
          <p:cNvPr id="137" name="Google Shape;137;p25"/>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lkkä otsikko">
  <p:cSld name="Pelkkä otsikko">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140" name="Google Shape;140;p26"/>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elkkä logo">
  <p:cSld name="Pelkkä logo">
    <p:spTree>
      <p:nvGrpSpPr>
        <p:cNvPr id="1" name="Shape 141"/>
        <p:cNvGrpSpPr/>
        <p:nvPr/>
      </p:nvGrpSpPr>
      <p:grpSpPr>
        <a:xfrm>
          <a:off x="0" y="0"/>
          <a:ext cx="0" cy="0"/>
          <a:chOff x="0" y="0"/>
          <a:chExt cx="0" cy="0"/>
        </a:xfrm>
      </p:grpSpPr>
      <p:sp>
        <p:nvSpPr>
          <p:cNvPr id="142" name="Google Shape;142;p27"/>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descr="Picture 8"/>
          <p:cNvPicPr preferRelativeResize="0"/>
          <p:nvPr/>
        </p:nvPicPr>
        <p:blipFill rotWithShape="1">
          <a:blip r:embed="rId11">
            <a:alphaModFix/>
          </a:blip>
          <a:srcRect/>
          <a:stretch/>
        </p:blipFill>
        <p:spPr>
          <a:xfrm>
            <a:off x="550862" y="6129699"/>
            <a:ext cx="1393044" cy="360001"/>
          </a:xfrm>
          <a:prstGeom prst="rect">
            <a:avLst/>
          </a:prstGeom>
          <a:noFill/>
          <a:ln>
            <a:noFill/>
          </a:ln>
        </p:spPr>
      </p:pic>
      <p:sp>
        <p:nvSpPr>
          <p:cNvPr id="7" name="Google Shape;7;p1"/>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1pPr>
            <a:lvl2pPr marR="0" lvl="1"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2pPr>
            <a:lvl3pPr marR="0" lvl="2"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3pPr>
            <a:lvl4pPr marR="0" lvl="3"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4pPr>
            <a:lvl5pPr marR="0" lvl="4"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5pPr>
            <a:lvl6pPr marR="0" lvl="5"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6pPr>
            <a:lvl7pPr marR="0" lvl="6"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7pPr>
            <a:lvl8pPr marR="0" lvl="7"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8pPr>
            <a:lvl9pPr marR="0" lvl="8"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9pPr>
          </a:lstStyle>
          <a:p>
            <a:endParaRPr/>
          </a:p>
        </p:txBody>
      </p:sp>
      <p:sp>
        <p:nvSpPr>
          <p:cNvPr id="8" name="Google Shape;8;p1"/>
          <p:cNvSpPr txBox="1">
            <a:spLocks noGrp="1"/>
          </p:cNvSpPr>
          <p:nvPr>
            <p:ph type="body" idx="1"/>
          </p:nvPr>
        </p:nvSpPr>
        <p:spPr>
          <a:xfrm>
            <a:off x="609600" y="1600200"/>
            <a:ext cx="10972800" cy="5257800"/>
          </a:xfrm>
          <a:prstGeom prst="rect">
            <a:avLst/>
          </a:prstGeom>
          <a:noFill/>
          <a:ln>
            <a:noFill/>
          </a:ln>
        </p:spPr>
        <p:txBody>
          <a:bodyPr spcFirstLastPara="1" wrap="square" lIns="0" tIns="0" rIns="0" bIns="0" anchor="t" anchorCtr="0">
            <a:noAutofit/>
          </a:bodyPr>
          <a:lstStyle>
            <a:lvl1pPr marL="457200" marR="0" lvl="0"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1pPr>
            <a:lvl2pPr marL="914400" marR="0" lvl="1"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2pPr>
            <a:lvl3pPr marL="1371600" marR="0" lvl="2"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3pPr>
            <a:lvl4pPr marL="1828800" marR="0" lvl="3"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4pPr>
            <a:lvl5pPr marL="2286000" marR="0" lvl="4"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5pPr>
            <a:lvl6pPr marL="2743200" marR="0" lvl="5"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6pPr>
            <a:lvl7pPr marL="3200400" marR="0" lvl="6"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7pPr>
            <a:lvl8pPr marL="3657600" marR="0" lvl="7"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8pPr>
            <a:lvl9pPr marL="4114800" marR="0" lvl="8" indent="-368300" algn="l" rtl="0">
              <a:lnSpc>
                <a:spcPct val="130000"/>
              </a:lnSpc>
              <a:spcBef>
                <a:spcPts val="0"/>
              </a:spcBef>
              <a:spcAft>
                <a:spcPts val="0"/>
              </a:spcAft>
              <a:buClr>
                <a:schemeClr val="accent1"/>
              </a:buClr>
              <a:buSzPts val="2200"/>
              <a:buFont typeface="Arial"/>
              <a:buChar char="•"/>
              <a:defRPr sz="2200" b="0" i="0" u="none" strike="noStrike" cap="none">
                <a:solidFill>
                  <a:srgbClr val="282828"/>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11458922" y="6316885"/>
            <a:ext cx="182217" cy="17281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chemeClr val="accent1"/>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66" r:id="rId3"/>
    <p:sldLayoutId id="2147483667" r:id="rId4"/>
    <p:sldLayoutId id="2147483669" r:id="rId5"/>
    <p:sldLayoutId id="2147483670"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ntti.saarelainen@vasemmistoliitto.f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uuso.aromaa@vasemmistoliitto.f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Juuso.aromaa@vasemmistoliitto.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1524000" y="1755799"/>
            <a:ext cx="9144000" cy="1620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accent1"/>
              </a:buClr>
              <a:buSzPts val="4590"/>
              <a:buFont typeface="Poppins Black"/>
              <a:buNone/>
            </a:pPr>
            <a:r>
              <a:rPr lang="en-US" sz="4590" dirty="0" err="1">
                <a:latin typeface="Poppins Black"/>
                <a:ea typeface="Poppins Black"/>
                <a:cs typeface="Poppins Black"/>
                <a:sym typeface="Poppins Black"/>
              </a:rPr>
              <a:t>Valtuustoryhmien</a:t>
            </a:r>
            <a:r>
              <a:rPr lang="en-US" sz="4590" dirty="0">
                <a:latin typeface="Poppins Black"/>
                <a:ea typeface="Poppins Black"/>
                <a:cs typeface="Poppins Black"/>
                <a:sym typeface="Poppins Black"/>
              </a:rPr>
              <a:t> </a:t>
            </a:r>
            <a:r>
              <a:rPr lang="en-US" sz="4590" dirty="0" err="1">
                <a:latin typeface="Poppins Black"/>
                <a:ea typeface="Poppins Black"/>
                <a:cs typeface="Poppins Black"/>
                <a:sym typeface="Poppins Black"/>
              </a:rPr>
              <a:t>toimintaohje</a:t>
            </a:r>
            <a:endParaRPr dirty="0"/>
          </a:p>
        </p:txBody>
      </p:sp>
      <p:sp>
        <p:nvSpPr>
          <p:cNvPr id="148" name="Google Shape;148;p28"/>
          <p:cNvSpPr txBox="1">
            <a:spLocks noGrp="1"/>
          </p:cNvSpPr>
          <p:nvPr>
            <p:ph type="body" idx="1"/>
          </p:nvPr>
        </p:nvSpPr>
        <p:spPr>
          <a:xfrm>
            <a:off x="1524000" y="3960000"/>
            <a:ext cx="9144000" cy="720000"/>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282828"/>
              </a:buClr>
              <a:buSzPts val="2200"/>
              <a:buFont typeface="Arial"/>
              <a:buNone/>
            </a:pPr>
            <a:r>
              <a:rPr lang="en-US" dirty="0" err="1">
                <a:latin typeface="Poppins"/>
                <a:ea typeface="Poppins"/>
                <a:cs typeface="Poppins"/>
                <a:sym typeface="Poppins"/>
              </a:rPr>
              <a:t>Vasemmistoliiton</a:t>
            </a:r>
            <a:r>
              <a:rPr lang="en-US" dirty="0">
                <a:latin typeface="Poppins"/>
                <a:ea typeface="Poppins"/>
                <a:cs typeface="Poppins"/>
                <a:sym typeface="Poppins"/>
              </a:rPr>
              <a:t> </a:t>
            </a:r>
            <a:r>
              <a:rPr lang="en-US" dirty="0" err="1">
                <a:latin typeface="Poppins"/>
                <a:ea typeface="Poppins"/>
                <a:cs typeface="Poppins"/>
                <a:sym typeface="Poppins"/>
              </a:rPr>
              <a:t>jäsen</a:t>
            </a:r>
            <a:r>
              <a:rPr lang="en-US" dirty="0">
                <a:latin typeface="Poppins"/>
                <a:ea typeface="Poppins"/>
                <a:cs typeface="Poppins"/>
                <a:sym typeface="Poppins"/>
              </a:rPr>
              <a:t> ja –</a:t>
            </a:r>
            <a:r>
              <a:rPr lang="en-US" dirty="0" err="1">
                <a:latin typeface="Poppins"/>
                <a:ea typeface="Poppins"/>
                <a:cs typeface="Poppins"/>
                <a:sym typeface="Poppins"/>
              </a:rPr>
              <a:t>järjestötiimin</a:t>
            </a:r>
            <a:r>
              <a:rPr lang="en-US" dirty="0">
                <a:latin typeface="Poppins"/>
                <a:ea typeface="Poppins"/>
                <a:cs typeface="Poppins"/>
                <a:sym typeface="Poppins"/>
              </a:rPr>
              <a:t> </a:t>
            </a:r>
            <a:r>
              <a:rPr lang="en-US" dirty="0" err="1">
                <a:latin typeface="Poppins"/>
                <a:ea typeface="Poppins"/>
                <a:cs typeface="Poppins"/>
                <a:sym typeface="Poppins"/>
              </a:rPr>
              <a:t>vetäjä</a:t>
            </a:r>
            <a:endParaRPr lang="en-US" dirty="0">
              <a:latin typeface="Poppins"/>
              <a:ea typeface="Poppins"/>
              <a:cs typeface="Poppins"/>
              <a:sym typeface="Poppins"/>
            </a:endParaRPr>
          </a:p>
          <a:p>
            <a:pPr marL="0" marR="0" lvl="0" indent="0" algn="ctr" rtl="0">
              <a:lnSpc>
                <a:spcPct val="130000"/>
              </a:lnSpc>
              <a:spcBef>
                <a:spcPts val="0"/>
              </a:spcBef>
              <a:spcAft>
                <a:spcPts val="0"/>
              </a:spcAft>
              <a:buClr>
                <a:srgbClr val="282828"/>
              </a:buClr>
              <a:buSzPts val="2200"/>
              <a:buFont typeface="Arial"/>
              <a:buNone/>
            </a:pPr>
            <a:r>
              <a:rPr lang="en-US" dirty="0">
                <a:latin typeface="Poppins"/>
                <a:cs typeface="Poppins"/>
                <a:sym typeface="Poppins"/>
              </a:rPr>
              <a:t>Juuso Aromaa</a:t>
            </a:r>
          </a:p>
          <a:p>
            <a:pPr marL="0" marR="0" lvl="0" indent="0" algn="ctr" rtl="0">
              <a:lnSpc>
                <a:spcPct val="130000"/>
              </a:lnSpc>
              <a:spcBef>
                <a:spcPts val="0"/>
              </a:spcBef>
              <a:spcAft>
                <a:spcPts val="0"/>
              </a:spcAft>
              <a:buClr>
                <a:srgbClr val="282828"/>
              </a:buClr>
              <a:buSzPts val="2200"/>
              <a:buFont typeface="Arial"/>
              <a:buNone/>
            </a:pPr>
            <a:r>
              <a:rPr lang="en-US" dirty="0">
                <a:latin typeface="Poppins"/>
                <a:cs typeface="Poppins"/>
                <a:sym typeface="Poppins"/>
              </a:rPr>
              <a:t>14.8,2021, </a:t>
            </a:r>
            <a:r>
              <a:rPr lang="en-US" dirty="0" err="1">
                <a:latin typeface="Poppins"/>
                <a:cs typeface="Poppins"/>
                <a:sym typeface="Poppins"/>
              </a:rPr>
              <a:t>valtuustopäivä</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Aloitepankki ja valtakunnalliset aloitteet.</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700213"/>
            <a:ext cx="6822090" cy="4004110"/>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Vasemmistoliiton jäsen- ja järjestötiimi ylläpitää valtuustoaloitepankkia, johon kerätään vasemmistolaisia valtuustoaloitteita ympäri maata. Pankkiin päätyvät aloitteet, joita voidaan tehdä vähäisin muokkauksin kaikissa tai useissa kunnissa.</a:t>
            </a:r>
          </a:p>
          <a:p>
            <a:pPr marL="0" marR="0" lvl="0" indent="0" algn="l" rtl="0">
              <a:lnSpc>
                <a:spcPct val="130000"/>
              </a:lnSpc>
              <a:spcBef>
                <a:spcPts val="0"/>
              </a:spcBef>
              <a:spcAft>
                <a:spcPts val="0"/>
              </a:spcAft>
              <a:buClr>
                <a:schemeClr val="accent1"/>
              </a:buClr>
              <a:buSzPts val="1936"/>
              <a:buNone/>
            </a:pPr>
            <a:endParaRPr lang="fi-FI" sz="14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Lähettäkää aloitteenne osoitteeseen </a:t>
            </a:r>
            <a:r>
              <a:rPr lang="fi-FI" sz="1400" dirty="0">
                <a:latin typeface="Poppins" panose="00000500000000000000" pitchFamily="2" charset="0"/>
                <a:cs typeface="Poppins" panose="00000500000000000000" pitchFamily="2" charset="0"/>
                <a:hlinkClick r:id="rId3"/>
              </a:rPr>
              <a:t>antti.saarelainen@vasemmistoliitto.fi</a:t>
            </a:r>
            <a:endParaRPr lang="fi-FI" sz="1400" dirty="0">
              <a:latin typeface="Poppins" panose="00000500000000000000" pitchFamily="2" charset="0"/>
              <a:cs typeface="Poppins" panose="00000500000000000000" pitchFamily="2" charset="0"/>
            </a:endParaRPr>
          </a:p>
          <a:p>
            <a:pPr marL="0" marR="0" lvl="0" indent="0" algn="l" rtl="0">
              <a:lnSpc>
                <a:spcPct val="130000"/>
              </a:lnSpc>
              <a:spcBef>
                <a:spcPts val="0"/>
              </a:spcBef>
              <a:spcAft>
                <a:spcPts val="0"/>
              </a:spcAft>
              <a:buClr>
                <a:schemeClr val="accent1"/>
              </a:buClr>
              <a:buSzPts val="1936"/>
              <a:buNone/>
            </a:pPr>
            <a:endParaRPr lang="fi-FI" sz="14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Puolueella myös onnistunut kokemus valtakunnallisesta valtuustoaloitekampanjasta.</a:t>
            </a:r>
          </a:p>
          <a:p>
            <a:pPr marL="201168" marR="0" lvl="0" indent="-201168" algn="l" rtl="0">
              <a:lnSpc>
                <a:spcPct val="130000"/>
              </a:lnSpc>
              <a:spcBef>
                <a:spcPts val="0"/>
              </a:spcBef>
              <a:spcAft>
                <a:spcPts val="0"/>
              </a:spcAft>
              <a:buClr>
                <a:schemeClr val="accent1"/>
              </a:buClr>
              <a:buSzPts val="1936"/>
              <a:buFont typeface="Arial"/>
              <a:buChar char="•"/>
            </a:pPr>
            <a:endParaRPr lang="fi-FI" sz="1400" dirty="0">
              <a:latin typeface="Poppins" panose="00000500000000000000" pitchFamily="2" charset="0"/>
              <a:cs typeface="Poppins" panose="00000500000000000000" pitchFamily="2" charset="0"/>
            </a:endParaRPr>
          </a:p>
          <a:p>
            <a:pPr marL="457200" lvl="1" indent="0">
              <a:buSzPts val="1936"/>
              <a:buNone/>
            </a:pPr>
            <a:endParaRPr lang="fi-FI" sz="1800" dirty="0">
              <a:latin typeface="Poppins" panose="00000500000000000000" pitchFamily="2" charset="0"/>
              <a:cs typeface="Poppins" panose="00000500000000000000" pitchFamily="2" charset="0"/>
            </a:endParaRPr>
          </a:p>
        </p:txBody>
      </p:sp>
      <p:pic>
        <p:nvPicPr>
          <p:cNvPr id="5" name="Kuva 4" descr="Kuva, joka sisältää kohteen teksti, kuppi&#10;&#10;Kuvaus luotu automaattisesti">
            <a:extLst>
              <a:ext uri="{FF2B5EF4-FFF2-40B4-BE49-F238E27FC236}">
                <a16:creationId xmlns:a16="http://schemas.microsoft.com/office/drawing/2014/main" id="{31CCA8E6-87B9-40F3-B97E-67513AFD7C9F}"/>
              </a:ext>
            </a:extLst>
          </p:cNvPr>
          <p:cNvPicPr>
            <a:picLocks noChangeAspect="1"/>
          </p:cNvPicPr>
          <p:nvPr/>
        </p:nvPicPr>
        <p:blipFill>
          <a:blip r:embed="rId4"/>
          <a:stretch>
            <a:fillRect/>
          </a:stretch>
        </p:blipFill>
        <p:spPr>
          <a:xfrm>
            <a:off x="7637028" y="1700213"/>
            <a:ext cx="4004110" cy="4004110"/>
          </a:xfrm>
          <a:prstGeom prst="rect">
            <a:avLst/>
          </a:prstGeom>
        </p:spPr>
      </p:pic>
    </p:spTree>
    <p:extLst>
      <p:ext uri="{BB962C8B-B14F-4D97-AF65-F5344CB8AC3E}">
        <p14:creationId xmlns:p14="http://schemas.microsoft.com/office/powerpoint/2010/main" val="317532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Kirjallinen varoitus, ryhmästä erottaminen</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700214"/>
            <a:ext cx="11185418" cy="3919352"/>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Joskus voidaan joutua tilanteeseen, jossa joudutaan otsikossa mainittuihin toimiin. Tähän syynä on valtuutetun </a:t>
            </a:r>
            <a:r>
              <a:rPr lang="fi-FI" sz="1400" b="1" dirty="0">
                <a:latin typeface="Poppins" panose="00000500000000000000" pitchFamily="2" charset="0"/>
                <a:cs typeface="Poppins" panose="00000500000000000000" pitchFamily="2" charset="0"/>
              </a:rPr>
              <a:t>Vasemmistoliiton perusarvojen ja ehdokassitoumuksen vastainen </a:t>
            </a:r>
            <a:r>
              <a:rPr lang="fi-FI" sz="1400" dirty="0">
                <a:latin typeface="Poppins" panose="00000500000000000000" pitchFamily="2" charset="0"/>
                <a:cs typeface="Poppins" panose="00000500000000000000" pitchFamily="2" charset="0"/>
              </a:rPr>
              <a:t>käytös, puhe tai toiminta:</a:t>
            </a:r>
          </a:p>
          <a:p>
            <a:pPr marL="658368" lvl="1" indent="-201168">
              <a:buSzPts val="1936"/>
            </a:pPr>
            <a:r>
              <a:rPr lang="fi-FI" sz="1400" dirty="0">
                <a:latin typeface="Poppins" panose="00000500000000000000" pitchFamily="2" charset="0"/>
                <a:cs typeface="Poppins" panose="00000500000000000000" pitchFamily="2" charset="0"/>
              </a:rPr>
              <a:t>Rasismi</a:t>
            </a:r>
          </a:p>
          <a:p>
            <a:pPr marL="658368" lvl="1" indent="-201168">
              <a:buSzPts val="1936"/>
            </a:pPr>
            <a:r>
              <a:rPr lang="fi-FI" sz="1400" dirty="0">
                <a:latin typeface="Poppins" panose="00000500000000000000" pitchFamily="2" charset="0"/>
                <a:cs typeface="Poppins" panose="00000500000000000000" pitchFamily="2" charset="0"/>
              </a:rPr>
              <a:t>Seksismi</a:t>
            </a:r>
          </a:p>
          <a:p>
            <a:pPr marL="658368" lvl="1" indent="-201168">
              <a:buSzPts val="1936"/>
            </a:pPr>
            <a:r>
              <a:rPr lang="fi-FI" sz="1400" dirty="0">
                <a:latin typeface="Poppins" panose="00000500000000000000" pitchFamily="2" charset="0"/>
                <a:cs typeface="Poppins" panose="00000500000000000000" pitchFamily="2" charset="0"/>
              </a:rPr>
              <a:t>Väkivaltainen tai väkivaltaa ihannoiva käytös tai puhe</a:t>
            </a:r>
          </a:p>
          <a:p>
            <a:pPr marL="658368" lvl="1" indent="-201168">
              <a:buSzPts val="1936"/>
            </a:pPr>
            <a:r>
              <a:rPr lang="fi-FI" sz="1400" dirty="0">
                <a:latin typeface="Poppins" panose="00000500000000000000" pitchFamily="2" charset="0"/>
                <a:cs typeface="Poppins" panose="00000500000000000000" pitchFamily="2" charset="0"/>
              </a:rPr>
              <a:t>Homo- tai transfobinen käytös</a:t>
            </a:r>
          </a:p>
          <a:p>
            <a:pPr marL="658368" lvl="1" indent="-201168">
              <a:buSzPts val="1936"/>
            </a:pPr>
            <a:r>
              <a:rPr lang="fi-FI" sz="1400" dirty="0">
                <a:latin typeface="Poppins" panose="00000500000000000000" pitchFamily="2" charset="0"/>
                <a:cs typeface="Poppins" panose="00000500000000000000" pitchFamily="2" charset="0"/>
              </a:rPr>
              <a:t>Valtuustoryhmän sääntöjen tahallinen rikkominen</a:t>
            </a:r>
          </a:p>
          <a:p>
            <a:pPr marL="658368" lvl="1" indent="-201168">
              <a:buSzPts val="1936"/>
            </a:pPr>
            <a:r>
              <a:rPr lang="fi-FI" sz="1400" dirty="0">
                <a:latin typeface="Poppins" panose="00000500000000000000" pitchFamily="2" charset="0"/>
                <a:cs typeface="Poppins" panose="00000500000000000000" pitchFamily="2" charset="0"/>
              </a:rPr>
              <a:t>Puolueen sääntöjen tahallinen rikkominen</a:t>
            </a:r>
          </a:p>
          <a:p>
            <a:pPr marL="658368" lvl="1" indent="-201168">
              <a:buSzPts val="1936"/>
            </a:pPr>
            <a:r>
              <a:rPr lang="fi-FI" sz="1400" dirty="0">
                <a:latin typeface="Poppins" panose="00000500000000000000" pitchFamily="2" charset="0"/>
                <a:cs typeface="Poppins" panose="00000500000000000000" pitchFamily="2" charset="0"/>
              </a:rPr>
              <a:t>Rikollinen toiminta</a:t>
            </a:r>
          </a:p>
          <a:p>
            <a:pPr marL="658368" lvl="1" indent="-201168">
              <a:buSzPts val="1936"/>
            </a:pPr>
            <a:endParaRPr lang="fi-FI" sz="1400" dirty="0">
              <a:latin typeface="Poppins" panose="00000500000000000000" pitchFamily="2" charset="0"/>
              <a:cs typeface="Poppins" panose="00000500000000000000" pitchFamily="2" charset="0"/>
            </a:endParaRPr>
          </a:p>
          <a:p>
            <a:pPr marL="201168" indent="-201168">
              <a:buSzPts val="1936"/>
            </a:pPr>
            <a:r>
              <a:rPr lang="fi-FI" sz="1400" dirty="0">
                <a:latin typeface="Poppins" panose="00000500000000000000" pitchFamily="2" charset="0"/>
                <a:cs typeface="Poppins" panose="00000500000000000000" pitchFamily="2" charset="0"/>
              </a:rPr>
              <a:t>Valtuustoryhmän ohjesäännöissä ja toimintaohjeissa on asetettu suuntaviivat, joita tulisi noudattaa tapauksissa, jossa varoitus tai valtuustoryhmästä erottaminen tulevat kyseeseen.</a:t>
            </a:r>
          </a:p>
          <a:p>
            <a:pPr marL="658368" lvl="1" indent="-201168">
              <a:buSzPts val="1936"/>
            </a:pPr>
            <a:endParaRPr lang="fi-FI" sz="1800" dirty="0">
              <a:latin typeface="Poppins" panose="00000500000000000000" pitchFamily="2" charset="0"/>
              <a:cs typeface="Poppins" panose="00000500000000000000" pitchFamily="2" charset="0"/>
            </a:endParaRPr>
          </a:p>
          <a:p>
            <a:pPr marL="0" marR="0" lvl="0" indent="0" algn="l" rtl="0">
              <a:lnSpc>
                <a:spcPct val="130000"/>
              </a:lnSpc>
              <a:spcBef>
                <a:spcPts val="0"/>
              </a:spcBef>
              <a:spcAft>
                <a:spcPts val="0"/>
              </a:spcAft>
              <a:buClr>
                <a:schemeClr val="accent1"/>
              </a:buClr>
              <a:buSzPts val="1936"/>
              <a:buNone/>
            </a:pPr>
            <a:endParaRPr lang="fi-FI" sz="1800" dirty="0">
              <a:latin typeface="Poppins" panose="00000500000000000000" pitchFamily="2" charset="0"/>
              <a:cs typeface="Poppins" panose="00000500000000000000" pitchFamily="2" charset="0"/>
            </a:endParaRPr>
          </a:p>
          <a:p>
            <a:pPr marL="457200" lvl="1" indent="0">
              <a:buSzPts val="1936"/>
              <a:buNone/>
            </a:pPr>
            <a:endParaRPr lang="fi-FI"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293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sz="3200" b="1" dirty="0">
                <a:latin typeface="Poppins" panose="00000500000000000000" pitchFamily="2" charset="0"/>
                <a:cs typeface="Poppins" panose="00000500000000000000" pitchFamily="2" charset="0"/>
              </a:rPr>
              <a:t>Muutama sana paikkajaosta ja luottamustehtävien täydentämisestä</a:t>
            </a:r>
            <a:endParaRPr sz="3200"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700214"/>
            <a:ext cx="11185418" cy="3919352"/>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800" dirty="0">
                <a:latin typeface="Poppins" panose="00000500000000000000" pitchFamily="2" charset="0"/>
                <a:cs typeface="Poppins" panose="00000500000000000000" pitchFamily="2" charset="0"/>
              </a:rPr>
              <a:t>Toimintaohjeista löytyy neuvoja ja malli luottamuspaikkojen jakamiseen sekä täydentämiseen kesken kauden.</a:t>
            </a:r>
          </a:p>
          <a:p>
            <a:pPr marL="0" marR="0" lvl="0" indent="0" algn="l" rtl="0">
              <a:lnSpc>
                <a:spcPct val="130000"/>
              </a:lnSpc>
              <a:spcBef>
                <a:spcPts val="0"/>
              </a:spcBef>
              <a:spcAft>
                <a:spcPts val="0"/>
              </a:spcAft>
              <a:buClr>
                <a:schemeClr val="accent1"/>
              </a:buClr>
              <a:buSzPts val="1936"/>
              <a:buNone/>
            </a:pPr>
            <a:endParaRPr lang="fi-FI" sz="18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800" dirty="0">
                <a:latin typeface="Poppins" panose="00000500000000000000" pitchFamily="2" charset="0"/>
                <a:cs typeface="Poppins" panose="00000500000000000000" pitchFamily="2" charset="0"/>
              </a:rPr>
              <a:t>Toimintaohjeessa myös linjataan, että jos ryhmään siirtyy valtuutettu jostain toisesta valtuustoryhmästä, pyydetään tätä luopumaan muista luottamustehtävistään, kuten lautakuntapaikoista. Toisaalta tätä odotetaan myös henkilöiltä, jotka syystä tai toisesta lähtevät Vasemmistoliiton ryhmästä.</a:t>
            </a:r>
          </a:p>
          <a:p>
            <a:pPr marL="201168" marR="0" lvl="0" indent="-201168" algn="l" rtl="0">
              <a:lnSpc>
                <a:spcPct val="130000"/>
              </a:lnSpc>
              <a:spcBef>
                <a:spcPts val="0"/>
              </a:spcBef>
              <a:spcAft>
                <a:spcPts val="0"/>
              </a:spcAft>
              <a:buClr>
                <a:schemeClr val="accent1"/>
              </a:buClr>
              <a:buSzPts val="1936"/>
              <a:buFont typeface="Arial"/>
              <a:buChar char="•"/>
            </a:pPr>
            <a:endParaRPr lang="fi-FI" sz="18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800" b="1" dirty="0">
                <a:latin typeface="Poppins" panose="00000500000000000000" pitchFamily="2" charset="0"/>
                <a:cs typeface="Poppins" panose="00000500000000000000" pitchFamily="2" charset="0"/>
              </a:rPr>
              <a:t>Toimintaohjeeseen ja ohjesääntöön </a:t>
            </a:r>
            <a:r>
              <a:rPr lang="fi-FI" sz="1800" dirty="0">
                <a:latin typeface="Poppins" panose="00000500000000000000" pitchFamily="2" charset="0"/>
                <a:cs typeface="Poppins" panose="00000500000000000000" pitchFamily="2" charset="0"/>
              </a:rPr>
              <a:t>kannattaa tutustua niin valtuustoryhmissä kuin kunnallisjärjestöissä! Lisätietoa ja vastauksia esiin nousseihin kysymyksiin saat mm. allekirjoittaneelta osoitteesta </a:t>
            </a:r>
            <a:r>
              <a:rPr lang="fi-FI" sz="1800" dirty="0">
                <a:latin typeface="Poppins" panose="00000500000000000000" pitchFamily="2" charset="0"/>
                <a:cs typeface="Poppins" panose="00000500000000000000" pitchFamily="2" charset="0"/>
                <a:hlinkClick r:id="rId3"/>
              </a:rPr>
              <a:t>juuso.aromaa@vasemmistoliitto.fi</a:t>
            </a:r>
            <a:r>
              <a:rPr lang="fi-FI" sz="1800" dirty="0">
                <a:latin typeface="Poppins" panose="00000500000000000000" pitchFamily="2" charset="0"/>
                <a:cs typeface="Poppins" panose="00000500000000000000" pitchFamily="2" charset="0"/>
              </a:rPr>
              <a:t>! </a:t>
            </a:r>
            <a:endParaRPr lang="fi-FI" sz="1800" b="1"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endParaRPr lang="fi-FI"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423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35C10F-505D-4682-B739-E4A1EEADCDF1}"/>
              </a:ext>
            </a:extLst>
          </p:cNvPr>
          <p:cNvSpPr>
            <a:spLocks noGrp="1"/>
          </p:cNvSpPr>
          <p:nvPr>
            <p:ph type="title"/>
          </p:nvPr>
        </p:nvSpPr>
        <p:spPr>
          <a:xfrm>
            <a:off x="3935254" y="2591735"/>
            <a:ext cx="2615849" cy="950362"/>
          </a:xfrm>
        </p:spPr>
        <p:txBody>
          <a:bodyPr/>
          <a:lstStyle/>
          <a:p>
            <a:r>
              <a:rPr lang="fi-FI" sz="5400" dirty="0"/>
              <a:t>Kiitos!</a:t>
            </a:r>
          </a:p>
        </p:txBody>
      </p:sp>
      <p:sp>
        <p:nvSpPr>
          <p:cNvPr id="3" name="Tekstin paikkamerkki 2">
            <a:extLst>
              <a:ext uri="{FF2B5EF4-FFF2-40B4-BE49-F238E27FC236}">
                <a16:creationId xmlns:a16="http://schemas.microsoft.com/office/drawing/2014/main" id="{F85B0DA9-59F0-4453-9D4E-15E5677B2AE1}"/>
              </a:ext>
            </a:extLst>
          </p:cNvPr>
          <p:cNvSpPr>
            <a:spLocks noGrp="1"/>
          </p:cNvSpPr>
          <p:nvPr>
            <p:ph type="body" idx="1"/>
          </p:nvPr>
        </p:nvSpPr>
        <p:spPr>
          <a:xfrm>
            <a:off x="3784951" y="3662414"/>
            <a:ext cx="5532304" cy="898609"/>
          </a:xfrm>
        </p:spPr>
        <p:txBody>
          <a:bodyPr/>
          <a:lstStyle/>
          <a:p>
            <a:r>
              <a:rPr lang="fi-FI" dirty="0">
                <a:latin typeface="Poppins" panose="00000500000000000000" pitchFamily="2" charset="0"/>
                <a:cs typeface="Poppins" panose="00000500000000000000" pitchFamily="2" charset="0"/>
                <a:hlinkClick r:id="rId2"/>
              </a:rPr>
              <a:t>juuso.aromaa@vasemmistoliitto.fi</a:t>
            </a:r>
            <a:endParaRPr lang="fi-FI" dirty="0">
              <a:latin typeface="Poppins" panose="00000500000000000000" pitchFamily="2" charset="0"/>
              <a:cs typeface="Poppins" panose="00000500000000000000" pitchFamily="2" charset="0"/>
            </a:endParaRPr>
          </a:p>
          <a:p>
            <a:r>
              <a:rPr lang="fi-FI" sz="1800" dirty="0">
                <a:effectLst/>
                <a:latin typeface="Poppins" panose="00000500000000000000" pitchFamily="2" charset="0"/>
                <a:ea typeface="Calibri" panose="020F0502020204030204" pitchFamily="34" charset="0"/>
                <a:cs typeface="Poppins" panose="00000500000000000000" pitchFamily="2" charset="0"/>
              </a:rPr>
              <a:t>040 7015512</a:t>
            </a:r>
          </a:p>
          <a:p>
            <a:endParaRPr lang="fi-FI" dirty="0"/>
          </a:p>
        </p:txBody>
      </p:sp>
    </p:spTree>
    <p:extLst>
      <p:ext uri="{BB962C8B-B14F-4D97-AF65-F5344CB8AC3E}">
        <p14:creationId xmlns:p14="http://schemas.microsoft.com/office/powerpoint/2010/main" val="144697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accent1"/>
              </a:buClr>
              <a:buSzPts val="4590"/>
              <a:buFont typeface="Poppins Black"/>
              <a:buNone/>
            </a:pPr>
            <a:r>
              <a:rPr lang="en-US" sz="4590" dirty="0" err="1">
                <a:latin typeface="Poppins Black"/>
                <a:ea typeface="Poppins Black"/>
                <a:cs typeface="Poppins Black"/>
                <a:sym typeface="Poppins Black"/>
              </a:rPr>
              <a:t>Valtuustoryhmien</a:t>
            </a:r>
            <a:r>
              <a:rPr lang="en-US" sz="4590" dirty="0">
                <a:latin typeface="Poppins Black"/>
                <a:ea typeface="Poppins Black"/>
                <a:cs typeface="Poppins Black"/>
                <a:sym typeface="Poppins Black"/>
              </a:rPr>
              <a:t> </a:t>
            </a:r>
            <a:r>
              <a:rPr lang="en-US" sz="4590" dirty="0" err="1">
                <a:latin typeface="Poppins Black"/>
                <a:ea typeface="Poppins Black"/>
                <a:cs typeface="Poppins Black"/>
                <a:sym typeface="Poppins Black"/>
              </a:rPr>
              <a:t>toimintaohjeet</a:t>
            </a:r>
            <a:r>
              <a:rPr lang="en-US" sz="4590" dirty="0">
                <a:latin typeface="Poppins Black"/>
                <a:ea typeface="Poppins Black"/>
                <a:cs typeface="Poppins Black"/>
                <a:sym typeface="Poppins Black"/>
              </a:rPr>
              <a:t> ja </a:t>
            </a:r>
            <a:r>
              <a:rPr lang="en-US" sz="4590" dirty="0" err="1">
                <a:latin typeface="Poppins Black"/>
                <a:ea typeface="Poppins Black"/>
                <a:cs typeface="Poppins Black"/>
                <a:sym typeface="Poppins Black"/>
              </a:rPr>
              <a:t>mallisäännöt</a:t>
            </a:r>
            <a:r>
              <a:rPr lang="en-US" sz="4590" dirty="0">
                <a:latin typeface="Poppins Black"/>
                <a:ea typeface="Poppins Black"/>
                <a:cs typeface="Poppins Black"/>
                <a:sym typeface="Poppins Black"/>
              </a:rPr>
              <a:t> </a:t>
            </a:r>
            <a:r>
              <a:rPr lang="en-US" sz="4590" dirty="0" err="1">
                <a:latin typeface="Poppins Black"/>
                <a:ea typeface="Poppins Black"/>
                <a:cs typeface="Poppins Black"/>
                <a:sym typeface="Poppins Black"/>
              </a:rPr>
              <a:t>löydät</a:t>
            </a:r>
            <a:r>
              <a:rPr lang="en-US" sz="4590" dirty="0">
                <a:latin typeface="Poppins Black"/>
                <a:ea typeface="Poppins Black"/>
                <a:cs typeface="Poppins Black"/>
                <a:sym typeface="Poppins Black"/>
              </a:rPr>
              <a:t> </a:t>
            </a:r>
            <a:r>
              <a:rPr lang="en-US" sz="4590" dirty="0" err="1">
                <a:latin typeface="Poppins Black"/>
                <a:ea typeface="Poppins Black"/>
                <a:cs typeface="Poppins Black"/>
                <a:sym typeface="Poppins Black"/>
              </a:rPr>
              <a:t>osoitteesta</a:t>
            </a:r>
            <a:r>
              <a:rPr lang="en-US" sz="4590" dirty="0">
                <a:latin typeface="Poppins Black"/>
                <a:ea typeface="Poppins Black"/>
                <a:cs typeface="Poppins Black"/>
                <a:sym typeface="Poppins Black"/>
              </a:rPr>
              <a:t> vaikutavavasemmistossa.fi</a:t>
            </a:r>
            <a:endParaRPr dirty="0"/>
          </a:p>
        </p:txBody>
      </p:sp>
      <p:sp>
        <p:nvSpPr>
          <p:cNvPr id="148" name="Google Shape;148;p28"/>
          <p:cNvSpPr txBox="1">
            <a:spLocks noGrp="1"/>
          </p:cNvSpPr>
          <p:nvPr>
            <p:ph type="body" idx="1"/>
          </p:nvPr>
        </p:nvSpPr>
        <p:spPr>
          <a:xfrm>
            <a:off x="550862" y="2175029"/>
            <a:ext cx="11090276" cy="3701897"/>
          </a:xfrm>
          <a:prstGeom prst="rect">
            <a:avLst/>
          </a:prstGeom>
          <a:noFill/>
          <a:ln>
            <a:noFill/>
          </a:ln>
        </p:spPr>
        <p:txBody>
          <a:bodyPr spcFirstLastPara="1" wrap="square" lIns="0" tIns="0" rIns="0" bIns="0" anchor="t" anchorCtr="0">
            <a:noAutofit/>
          </a:bodyPr>
          <a:lstStyle/>
          <a:p>
            <a:pPr marL="0" marR="0" lvl="0" indent="0" rtl="0">
              <a:lnSpc>
                <a:spcPct val="130000"/>
              </a:lnSpc>
              <a:spcBef>
                <a:spcPts val="0"/>
              </a:spcBef>
              <a:spcAft>
                <a:spcPts val="0"/>
              </a:spcAft>
              <a:buClr>
                <a:srgbClr val="282828"/>
              </a:buClr>
              <a:buSzPts val="2200"/>
              <a:buNone/>
            </a:pPr>
            <a:r>
              <a:rPr lang="fi-FI" sz="1800" dirty="0">
                <a:latin typeface="Poppins" panose="00000500000000000000" pitchFamily="2" charset="0"/>
                <a:cs typeface="Poppins" panose="00000500000000000000" pitchFamily="2" charset="0"/>
              </a:rPr>
              <a:t>-&gt; Vaikutavasemmistossa.fi </a:t>
            </a:r>
          </a:p>
          <a:p>
            <a:pPr marL="0" marR="0" lvl="0" indent="0" rtl="0">
              <a:lnSpc>
                <a:spcPct val="130000"/>
              </a:lnSpc>
              <a:spcBef>
                <a:spcPts val="0"/>
              </a:spcBef>
              <a:spcAft>
                <a:spcPts val="0"/>
              </a:spcAft>
              <a:buClr>
                <a:srgbClr val="282828"/>
              </a:buClr>
              <a:buSzPts val="2200"/>
              <a:buNone/>
            </a:pPr>
            <a:r>
              <a:rPr lang="fi-FI" sz="1800" dirty="0">
                <a:latin typeface="Poppins" panose="00000500000000000000" pitchFamily="2" charset="0"/>
                <a:cs typeface="Poppins" panose="00000500000000000000" pitchFamily="2" charset="0"/>
              </a:rPr>
              <a:t>-&gt; kunta- ja aluevaikuttajat</a:t>
            </a:r>
          </a:p>
          <a:p>
            <a:pPr marL="0" marR="0" lvl="0" indent="0" rtl="0">
              <a:lnSpc>
                <a:spcPct val="130000"/>
              </a:lnSpc>
              <a:spcBef>
                <a:spcPts val="0"/>
              </a:spcBef>
              <a:spcAft>
                <a:spcPts val="0"/>
              </a:spcAft>
              <a:buClr>
                <a:srgbClr val="282828"/>
              </a:buClr>
              <a:buSzPts val="2200"/>
              <a:buNone/>
            </a:pPr>
            <a:r>
              <a:rPr lang="fi-FI" sz="1800" dirty="0">
                <a:latin typeface="Poppins" panose="00000500000000000000" pitchFamily="2" charset="0"/>
                <a:cs typeface="Poppins" panose="00000500000000000000" pitchFamily="2" charset="0"/>
              </a:rPr>
              <a:t>-&gt; webinaaritallenteet</a:t>
            </a:r>
          </a:p>
          <a:p>
            <a:pPr marL="0" marR="0" lvl="0" indent="0" rtl="0">
              <a:lnSpc>
                <a:spcPct val="130000"/>
              </a:lnSpc>
              <a:spcBef>
                <a:spcPts val="0"/>
              </a:spcBef>
              <a:spcAft>
                <a:spcPts val="0"/>
              </a:spcAft>
              <a:buClr>
                <a:srgbClr val="282828"/>
              </a:buClr>
              <a:buSzPts val="2200"/>
              <a:buNone/>
            </a:pPr>
            <a:r>
              <a:rPr lang="fi-FI" sz="1800" dirty="0">
                <a:latin typeface="Poppins" panose="00000500000000000000" pitchFamily="2" charset="0"/>
                <a:cs typeface="Poppins" panose="00000500000000000000" pitchFamily="2" charset="0"/>
              </a:rPr>
              <a:t>-&gt; valtuustopäivä</a:t>
            </a:r>
          </a:p>
          <a:p>
            <a:pPr marR="0" lvl="0" indent="-457200" rtl="0">
              <a:lnSpc>
                <a:spcPct val="130000"/>
              </a:lnSpc>
              <a:spcBef>
                <a:spcPts val="0"/>
              </a:spcBef>
              <a:spcAft>
                <a:spcPts val="0"/>
              </a:spcAft>
              <a:buClr>
                <a:srgbClr val="282828"/>
              </a:buClr>
              <a:buSzPts val="2200"/>
              <a:buFont typeface="Arial"/>
              <a:buAutoNum type="arabicPeriod"/>
            </a:pPr>
            <a:endParaRPr lang="fi-FI" dirty="0">
              <a:latin typeface="Poppins" panose="00000500000000000000" pitchFamily="2" charset="0"/>
              <a:cs typeface="Poppins" panose="00000500000000000000" pitchFamily="2" charset="0"/>
            </a:endParaRPr>
          </a:p>
          <a:p>
            <a:pPr marL="0" marR="0" lvl="0" indent="0" rtl="0">
              <a:lnSpc>
                <a:spcPct val="130000"/>
              </a:lnSpc>
              <a:spcBef>
                <a:spcPts val="0"/>
              </a:spcBef>
              <a:spcAft>
                <a:spcPts val="0"/>
              </a:spcAft>
              <a:buClr>
                <a:srgbClr val="282828"/>
              </a:buClr>
              <a:buSzPts val="2200"/>
              <a:buNone/>
            </a:pPr>
            <a:endParaRPr dirty="0"/>
          </a:p>
        </p:txBody>
      </p:sp>
      <p:pic>
        <p:nvPicPr>
          <p:cNvPr id="4" name="Kuva 3">
            <a:extLst>
              <a:ext uri="{FF2B5EF4-FFF2-40B4-BE49-F238E27FC236}">
                <a16:creationId xmlns:a16="http://schemas.microsoft.com/office/drawing/2014/main" id="{F9F62A20-617C-20E7-B5CE-26BD0C22120B}"/>
              </a:ext>
            </a:extLst>
          </p:cNvPr>
          <p:cNvPicPr>
            <a:picLocks noChangeAspect="1"/>
          </p:cNvPicPr>
          <p:nvPr/>
        </p:nvPicPr>
        <p:blipFill>
          <a:blip r:embed="rId3"/>
          <a:stretch>
            <a:fillRect/>
          </a:stretch>
        </p:blipFill>
        <p:spPr>
          <a:xfrm>
            <a:off x="3962400" y="2175029"/>
            <a:ext cx="8229600" cy="6858000"/>
          </a:xfrm>
          <a:prstGeom prst="rect">
            <a:avLst/>
          </a:prstGeom>
        </p:spPr>
      </p:pic>
    </p:spTree>
    <p:extLst>
      <p:ext uri="{BB962C8B-B14F-4D97-AF65-F5344CB8AC3E}">
        <p14:creationId xmlns:p14="http://schemas.microsoft.com/office/powerpoint/2010/main" val="348853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7" name="Otsikko 6">
            <a:extLst>
              <a:ext uri="{FF2B5EF4-FFF2-40B4-BE49-F238E27FC236}">
                <a16:creationId xmlns:a16="http://schemas.microsoft.com/office/drawing/2014/main" id="{0F1837D4-8CE5-4A57-88E6-05F78614340A}"/>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Aluksi: Toimintaohje vs. ohjesäännöt – mitä eroa? Mitä nämä edes ovat?</a:t>
            </a:r>
          </a:p>
        </p:txBody>
      </p:sp>
      <p:sp>
        <p:nvSpPr>
          <p:cNvPr id="8" name="Tekstin paikkamerkki 7">
            <a:extLst>
              <a:ext uri="{FF2B5EF4-FFF2-40B4-BE49-F238E27FC236}">
                <a16:creationId xmlns:a16="http://schemas.microsoft.com/office/drawing/2014/main" id="{5608B11A-CA10-4F21-8344-A64DD1AC9E1B}"/>
              </a:ext>
            </a:extLst>
          </p:cNvPr>
          <p:cNvSpPr>
            <a:spLocks noGrp="1"/>
          </p:cNvSpPr>
          <p:nvPr>
            <p:ph type="body" idx="1"/>
          </p:nvPr>
        </p:nvSpPr>
        <p:spPr>
          <a:xfrm>
            <a:off x="550862" y="1700213"/>
            <a:ext cx="11090276" cy="4789488"/>
          </a:xfrm>
        </p:spPr>
        <p:txBody>
          <a:bodyPr/>
          <a:lstStyle/>
          <a:p>
            <a:r>
              <a:rPr lang="fi-FI" sz="1400" dirty="0">
                <a:latin typeface="Poppins" panose="00000500000000000000" pitchFamily="2" charset="0"/>
                <a:cs typeface="Poppins" panose="00000500000000000000" pitchFamily="2" charset="0"/>
              </a:rPr>
              <a:t>Vasemmistoliiton puoluehallitus hyväksyi valtuustoryhmien </a:t>
            </a:r>
            <a:r>
              <a:rPr lang="fi-FI" sz="1400" b="1" dirty="0">
                <a:latin typeface="Poppins" panose="00000500000000000000" pitchFamily="2" charset="0"/>
                <a:cs typeface="Poppins" panose="00000500000000000000" pitchFamily="2" charset="0"/>
              </a:rPr>
              <a:t>toimintaohjeen</a:t>
            </a:r>
            <a:r>
              <a:rPr lang="fi-FI" sz="1400" dirty="0">
                <a:latin typeface="Poppins" panose="00000500000000000000" pitchFamily="2" charset="0"/>
                <a:cs typeface="Poppins" panose="00000500000000000000" pitchFamily="2" charset="0"/>
              </a:rPr>
              <a:t> kokouksessaan tammikuussa 2021.</a:t>
            </a:r>
          </a:p>
          <a:p>
            <a:pPr lvl="1"/>
            <a:r>
              <a:rPr lang="fi-FI" sz="1400" dirty="0">
                <a:latin typeface="Poppins" panose="00000500000000000000" pitchFamily="2" charset="0"/>
                <a:cs typeface="Poppins" panose="00000500000000000000" pitchFamily="2" charset="0"/>
              </a:rPr>
              <a:t>Toimintaohjeessa (10 sivua) asetetaan se päätöksenteon taso ja ne periaatteet, johon kaikkien Vasemmistoliiton valtuustoryhmien tulisi pyrkiä. Ohjeen tarkoitus on antaa ratkaisuja ja suuntaviivoja esiin nouseviin kysymyksiin ja auttaa kunta-aktiiveja toteuttamaan tehokasta ja vaikuttavaa ryhmätoimintaa.</a:t>
            </a:r>
          </a:p>
          <a:p>
            <a:endParaRPr lang="fi-FI" sz="1400"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Hyväksyessään toimintaohjeen,</a:t>
            </a:r>
            <a:r>
              <a:rPr lang="fi-FI" sz="1400" b="1" dirty="0">
                <a:latin typeface="Poppins" panose="00000500000000000000" pitchFamily="2" charset="0"/>
                <a:cs typeface="Poppins" panose="00000500000000000000" pitchFamily="2" charset="0"/>
              </a:rPr>
              <a:t> </a:t>
            </a:r>
            <a:r>
              <a:rPr lang="fi-FI" sz="1400" dirty="0">
                <a:latin typeface="Poppins" panose="00000500000000000000" pitchFamily="2" charset="0"/>
                <a:cs typeface="Poppins" panose="00000500000000000000" pitchFamily="2" charset="0"/>
              </a:rPr>
              <a:t>pyysi puoluehallitus järjestötiimiä laatimaan myös tiiviimmän </a:t>
            </a:r>
            <a:r>
              <a:rPr lang="fi-FI" sz="1400" b="1" dirty="0">
                <a:latin typeface="Poppins" panose="00000500000000000000" pitchFamily="2" charset="0"/>
                <a:cs typeface="Poppins" panose="00000500000000000000" pitchFamily="2" charset="0"/>
              </a:rPr>
              <a:t>ohjesäännön</a:t>
            </a:r>
            <a:r>
              <a:rPr lang="fi-FI" sz="1400" dirty="0">
                <a:latin typeface="Poppins" panose="00000500000000000000" pitchFamily="2" charset="0"/>
                <a:cs typeface="Poppins" panose="00000500000000000000" pitchFamily="2" charset="0"/>
              </a:rPr>
              <a:t> sen pohjalta.</a:t>
            </a:r>
          </a:p>
          <a:p>
            <a:pPr lvl="1"/>
            <a:r>
              <a:rPr lang="fi-FI" sz="1400" dirty="0">
                <a:latin typeface="Poppins" panose="00000500000000000000" pitchFamily="2" charset="0"/>
                <a:cs typeface="Poppins" panose="00000500000000000000" pitchFamily="2" charset="0"/>
              </a:rPr>
              <a:t>Vasemmistoliiton kunnallisjärjestöjen mallisääntöjen mukaan kunnallistoimikunnan (kunnallisjärjestön hallitus) tehtävä on hyväksyä oman kuntansa valtuustoryhmälle ohjesääntö. Puolueella ei ole aikaisemmin ollut yhteneväistä ohjesääntöpohjaa järjestöjen käyttöön, mutta toimintaohjeen hyväksymisen myötä sellainen pystyttiin laatimaan.</a:t>
            </a:r>
          </a:p>
          <a:p>
            <a:pPr marL="546100" lvl="1" indent="0">
              <a:buNone/>
            </a:pPr>
            <a:endParaRPr lang="fi-FI" sz="1400" dirty="0">
              <a:latin typeface="Poppins" panose="00000500000000000000" pitchFamily="2" charset="0"/>
              <a:cs typeface="Poppins" panose="00000500000000000000" pitchFamily="2" charset="0"/>
            </a:endParaRPr>
          </a:p>
          <a:p>
            <a:pPr lvl="1"/>
            <a:r>
              <a:rPr lang="fi-FI" sz="1400" dirty="0">
                <a:latin typeface="Poppins" panose="00000500000000000000" pitchFamily="2" charset="0"/>
                <a:cs typeface="Poppins" panose="00000500000000000000" pitchFamily="2" charset="0"/>
              </a:rPr>
              <a:t>Ohjesääntö on suositeltavaa hyväksyä kunnallistoimikunnassa sellaisenaan valtuustoryhmän toimintaohjeeksi, mutta myös muunlaiset ratkaisut ovat mahdollisia.</a:t>
            </a:r>
          </a:p>
        </p:txBody>
      </p:sp>
    </p:spTree>
    <p:extLst>
      <p:ext uri="{BB962C8B-B14F-4D97-AF65-F5344CB8AC3E}">
        <p14:creationId xmlns:p14="http://schemas.microsoft.com/office/powerpoint/2010/main" val="309154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Otsikko 1">
            <a:extLst>
              <a:ext uri="{FF2B5EF4-FFF2-40B4-BE49-F238E27FC236}">
                <a16:creationId xmlns:a16="http://schemas.microsoft.com/office/drawing/2014/main" id="{F2D0AABC-FE1F-4716-82EA-04B42E89C86D}"/>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1. Kuka kuuluu Vasemmistoliiton valtuustoryhmään?</a:t>
            </a:r>
          </a:p>
        </p:txBody>
      </p:sp>
      <p:sp>
        <p:nvSpPr>
          <p:cNvPr id="4" name="Tekstin paikkamerkki 3">
            <a:extLst>
              <a:ext uri="{FF2B5EF4-FFF2-40B4-BE49-F238E27FC236}">
                <a16:creationId xmlns:a16="http://schemas.microsoft.com/office/drawing/2014/main" id="{D7F54C9E-E521-4A55-B6D8-1804944EF232}"/>
              </a:ext>
            </a:extLst>
          </p:cNvPr>
          <p:cNvSpPr>
            <a:spLocks noGrp="1"/>
          </p:cNvSpPr>
          <p:nvPr>
            <p:ph type="body" idx="1"/>
          </p:nvPr>
        </p:nvSpPr>
        <p:spPr>
          <a:xfrm>
            <a:off x="550862" y="1717984"/>
            <a:ext cx="5113091" cy="4158942"/>
          </a:xfrm>
        </p:spPr>
        <p:txBody>
          <a:bodyPr/>
          <a:lstStyle/>
          <a:p>
            <a:r>
              <a:rPr lang="fi-FI" sz="1100" b="1" dirty="0">
                <a:effectLst/>
                <a:latin typeface="Poppins" panose="00000500000000000000" pitchFamily="2" charset="0"/>
                <a:ea typeface="Calibri" panose="020F0502020204030204" pitchFamily="34" charset="0"/>
                <a:cs typeface="Poppins" panose="00000500000000000000" pitchFamily="2" charset="0"/>
              </a:rPr>
              <a:t>Valtuustoryhmään kuuluvat kussakin kunnassa kunnallisvaaleissa Vasemmistoliitto </a:t>
            </a:r>
            <a:r>
              <a:rPr lang="fi-FI" sz="1100" b="1" dirty="0" err="1">
                <a:effectLst/>
                <a:latin typeface="Poppins" panose="00000500000000000000" pitchFamily="2" charset="0"/>
                <a:ea typeface="Calibri" panose="020F0502020204030204" pitchFamily="34" charset="0"/>
                <a:cs typeface="Poppins" panose="00000500000000000000" pitchFamily="2" charset="0"/>
              </a:rPr>
              <a:t>rp:n</a:t>
            </a:r>
            <a:r>
              <a:rPr lang="fi-FI" sz="1100" b="1" dirty="0">
                <a:effectLst/>
                <a:latin typeface="Poppins" panose="00000500000000000000" pitchFamily="2" charset="0"/>
                <a:ea typeface="Calibri" panose="020F0502020204030204" pitchFamily="34" charset="0"/>
                <a:cs typeface="Poppins" panose="00000500000000000000" pitchFamily="2" charset="0"/>
              </a:rPr>
              <a:t> ehdokaslistoilta valitut puolueen jäsenet, sekä ne valtuutetut, jotka valtuustoryhmä jäsenikseen hyväksyy. (Sitoutumattomat ehdokkaat.)</a:t>
            </a:r>
          </a:p>
          <a:p>
            <a:pPr lvl="1"/>
            <a:r>
              <a:rPr lang="fi-FI" sz="1100" b="1" dirty="0">
                <a:latin typeface="Poppins" panose="00000500000000000000" pitchFamily="2" charset="0"/>
                <a:ea typeface="Calibri" panose="020F0502020204030204" pitchFamily="34" charset="0"/>
                <a:cs typeface="Poppins" panose="00000500000000000000" pitchFamily="2" charset="0"/>
              </a:rPr>
              <a:t>Perustuu kunnallisjärjestöjen mallisääntöihin. (14§)</a:t>
            </a:r>
          </a:p>
          <a:p>
            <a:pPr marL="546100" lvl="1" indent="0">
              <a:buNone/>
            </a:pPr>
            <a:endParaRPr lang="fi-FI" sz="1100" b="1" dirty="0">
              <a:latin typeface="Poppins" panose="00000500000000000000" pitchFamily="2" charset="0"/>
              <a:ea typeface="Calibri" panose="020F0502020204030204" pitchFamily="34" charset="0"/>
              <a:cs typeface="Poppins" panose="00000500000000000000" pitchFamily="2" charset="0"/>
            </a:endParaRPr>
          </a:p>
          <a:p>
            <a:r>
              <a:rPr lang="fi-FI" sz="1100" dirty="0">
                <a:effectLst/>
                <a:latin typeface="Poppins" panose="00000500000000000000" pitchFamily="2" charset="0"/>
                <a:ea typeface="Calibri" panose="020F0502020204030204" pitchFamily="34" charset="0"/>
                <a:cs typeface="Poppins" panose="00000500000000000000" pitchFamily="2" charset="0"/>
              </a:rPr>
              <a:t>Toimintaohje: sitoutumattomat valtuutetut ja varavaltuutetut ovat valtuustoryhmän jäseniä.</a:t>
            </a:r>
          </a:p>
          <a:p>
            <a:pPr marL="88900" indent="0">
              <a:buNone/>
            </a:pPr>
            <a:endParaRPr lang="fi-FI" sz="1100" dirty="0">
              <a:effectLst/>
              <a:latin typeface="Poppins" panose="00000500000000000000" pitchFamily="2" charset="0"/>
              <a:ea typeface="Calibri" panose="020F0502020204030204" pitchFamily="34" charset="0"/>
              <a:cs typeface="Poppins" panose="00000500000000000000" pitchFamily="2" charset="0"/>
            </a:endParaRPr>
          </a:p>
          <a:p>
            <a:r>
              <a:rPr lang="fi-FI" sz="1100" dirty="0">
                <a:effectLst/>
                <a:latin typeface="Poppins" panose="00000500000000000000" pitchFamily="2" charset="0"/>
                <a:ea typeface="Calibri" panose="020F0502020204030204" pitchFamily="34" charset="0"/>
                <a:cs typeface="Poppins" panose="00000500000000000000" pitchFamily="2" charset="0"/>
              </a:rPr>
              <a:t>Toimintaohje: </a:t>
            </a:r>
            <a:r>
              <a:rPr lang="fi-FI" sz="1100" b="1" dirty="0">
                <a:effectLst/>
                <a:latin typeface="Poppins" panose="00000500000000000000" pitchFamily="2" charset="0"/>
                <a:ea typeface="Calibri" panose="020F0502020204030204" pitchFamily="34" charset="0"/>
                <a:cs typeface="Poppins" panose="00000500000000000000" pitchFamily="2" charset="0"/>
              </a:rPr>
              <a:t>valtuustoryhmän kokouksissa </a:t>
            </a:r>
            <a:r>
              <a:rPr lang="fi-FI" sz="1100" dirty="0">
                <a:effectLst/>
                <a:latin typeface="Poppins" panose="00000500000000000000" pitchFamily="2" charset="0"/>
                <a:ea typeface="Calibri" panose="020F0502020204030204" pitchFamily="34" charset="0"/>
                <a:cs typeface="Poppins" panose="00000500000000000000" pitchFamily="2" charset="0"/>
              </a:rPr>
              <a:t>äänioikeus on varsinaisilla valtuutetuilla ja heidän poissa ollessaan läsnä olevilla varavaltuutetuilla äänimäärän mukaisessa järjestyksessä.</a:t>
            </a:r>
          </a:p>
          <a:p>
            <a:pPr marL="88900" indent="0">
              <a:buNone/>
            </a:pPr>
            <a:endParaRPr lang="fi-FI" sz="1100" dirty="0">
              <a:effectLst/>
              <a:latin typeface="Poppins" panose="00000500000000000000" pitchFamily="2" charset="0"/>
              <a:ea typeface="Calibri" panose="020F0502020204030204" pitchFamily="34" charset="0"/>
              <a:cs typeface="Poppins" panose="00000500000000000000" pitchFamily="2" charset="0"/>
            </a:endParaRPr>
          </a:p>
          <a:p>
            <a:r>
              <a:rPr lang="fi-FI" sz="1100" i="1" dirty="0">
                <a:effectLst/>
                <a:latin typeface="Poppins" panose="00000500000000000000" pitchFamily="2" charset="0"/>
                <a:ea typeface="Calibri" panose="020F0502020204030204" pitchFamily="34" charset="0"/>
                <a:cs typeface="Poppins" panose="00000500000000000000" pitchFamily="2" charset="0"/>
              </a:rPr>
              <a:t>Valtuutettujen mandaatti on saatu äänestäjiltä demokraattisten vaalien kautta ja näin ollen valtuustoryhmän äänivaltaiset jäsenet päättävät ryhmänsä poliittisista linjoista ja kannoista Vasemmistoliiton arvopohjan ja poliittisten tavoitteiden mukaisesti.</a:t>
            </a:r>
          </a:p>
          <a:p>
            <a:endParaRPr lang="fi-FI" sz="1100" dirty="0">
              <a:effectLst/>
              <a:latin typeface="Poppins" panose="00000500000000000000" pitchFamily="2" charset="0"/>
              <a:ea typeface="Calibri" panose="020F0502020204030204" pitchFamily="34" charset="0"/>
              <a:cs typeface="Poppins" panose="00000500000000000000" pitchFamily="2" charset="0"/>
            </a:endParaRPr>
          </a:p>
        </p:txBody>
      </p:sp>
      <p:pic>
        <p:nvPicPr>
          <p:cNvPr id="1026" name="Picture 2">
            <a:extLst>
              <a:ext uri="{FF2B5EF4-FFF2-40B4-BE49-F238E27FC236}">
                <a16:creationId xmlns:a16="http://schemas.microsoft.com/office/drawing/2014/main" id="{4D274E0B-4CED-4422-9123-B26683CB5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197" y="1520825"/>
            <a:ext cx="6238413" cy="415894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B7CD764B-64E9-471E-A528-F50E6BDED8EB}"/>
              </a:ext>
            </a:extLst>
          </p:cNvPr>
          <p:cNvSpPr txBox="1"/>
          <p:nvPr/>
        </p:nvSpPr>
        <p:spPr>
          <a:xfrm>
            <a:off x="5764197" y="5770485"/>
            <a:ext cx="6105248" cy="261610"/>
          </a:xfrm>
          <a:prstGeom prst="rect">
            <a:avLst/>
          </a:prstGeom>
          <a:noFill/>
        </p:spPr>
        <p:txBody>
          <a:bodyPr wrap="square" rtlCol="0">
            <a:spAutoFit/>
          </a:bodyPr>
          <a:lstStyle/>
          <a:p>
            <a:r>
              <a:rPr lang="fi-FI" sz="1100" i="1" dirty="0">
                <a:latin typeface="Poppins" panose="00000500000000000000" pitchFamily="2" charset="0"/>
                <a:cs typeface="Poppins" panose="00000500000000000000" pitchFamily="2" charset="0"/>
              </a:rPr>
              <a:t>Vasemmistoliiton Tampereen valtuustoryhmää. Kuva: Vasen Kaista</a:t>
            </a:r>
          </a:p>
        </p:txBody>
      </p:sp>
    </p:spTree>
    <p:extLst>
      <p:ext uri="{BB962C8B-B14F-4D97-AF65-F5344CB8AC3E}">
        <p14:creationId xmlns:p14="http://schemas.microsoft.com/office/powerpoint/2010/main" val="29442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Valtuustoryhmän luottamushenkilöt ja kokoukset</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828551"/>
            <a:ext cx="7341854" cy="3882438"/>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Valtuustoryhmä valitsee valtuustokauden alussa keskuudestaan puheenjohtajan ja varapuheenjohtajan.</a:t>
            </a:r>
          </a:p>
          <a:p>
            <a:pPr marL="658368" lvl="1" indent="-201168">
              <a:buSzPts val="1936"/>
            </a:pPr>
            <a:r>
              <a:rPr lang="fi-FI" sz="1400" b="1" dirty="0">
                <a:latin typeface="Poppins" panose="00000500000000000000" pitchFamily="2" charset="0"/>
                <a:cs typeface="Poppins" panose="00000500000000000000" pitchFamily="2" charset="0"/>
              </a:rPr>
              <a:t>Puheenjohtaja </a:t>
            </a:r>
            <a:r>
              <a:rPr lang="fi-FI" sz="1400" dirty="0">
                <a:latin typeface="Poppins" panose="00000500000000000000" pitchFamily="2" charset="0"/>
                <a:cs typeface="Poppins" panose="00000500000000000000" pitchFamily="2" charset="0"/>
              </a:rPr>
              <a:t>kutsuu ja vetää kokoukset, sekä valmistelee listan, joka voi olla myös kunnanvaltuuston kokouksen lista. </a:t>
            </a:r>
          </a:p>
          <a:p>
            <a:pPr marL="658368" lvl="1" indent="-201168">
              <a:buSzPts val="1936"/>
            </a:pPr>
            <a:r>
              <a:rPr lang="fi-FI" sz="1400" b="1" dirty="0">
                <a:latin typeface="Poppins" panose="00000500000000000000" pitchFamily="2" charset="0"/>
                <a:cs typeface="Poppins" panose="00000500000000000000" pitchFamily="2" charset="0"/>
              </a:rPr>
              <a:t>Varapuheenjohtaja </a:t>
            </a:r>
            <a:r>
              <a:rPr lang="fi-FI" sz="1400" dirty="0">
                <a:latin typeface="Poppins" panose="00000500000000000000" pitchFamily="2" charset="0"/>
                <a:cs typeface="Poppins" panose="00000500000000000000" pitchFamily="2" charset="0"/>
              </a:rPr>
              <a:t>tuuraa tarvittaessa.</a:t>
            </a:r>
            <a:endParaRPr lang="fi-FI" sz="1400" b="1" dirty="0">
              <a:latin typeface="Poppins" panose="00000500000000000000" pitchFamily="2" charset="0"/>
              <a:cs typeface="Poppins" panose="00000500000000000000" pitchFamily="2" charset="0"/>
            </a:endParaRPr>
          </a:p>
          <a:p>
            <a:pPr marL="457200" lvl="1" indent="0">
              <a:buSzPts val="1936"/>
              <a:buNone/>
            </a:pPr>
            <a:endParaRPr lang="fi-FI" sz="1400" b="1"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Valtuustoryhmän sihteeri voi olla myös valtuustoryhmän ulkopuolinen henkilö, kuten palkattu työntekijä.</a:t>
            </a:r>
          </a:p>
          <a:p>
            <a:pPr marL="658368" lvl="1" indent="-201168">
              <a:buSzPts val="1936"/>
            </a:pPr>
            <a:r>
              <a:rPr lang="fi-FI" sz="1400" b="1" dirty="0">
                <a:latin typeface="Poppins" panose="00000500000000000000" pitchFamily="2" charset="0"/>
                <a:cs typeface="Poppins" panose="00000500000000000000" pitchFamily="2" charset="0"/>
              </a:rPr>
              <a:t>Sihteeri </a:t>
            </a:r>
            <a:r>
              <a:rPr lang="fi-FI" sz="1400" dirty="0">
                <a:latin typeface="Poppins" panose="00000500000000000000" pitchFamily="2" charset="0"/>
                <a:cs typeface="Poppins" panose="00000500000000000000" pitchFamily="2" charset="0"/>
              </a:rPr>
              <a:t>tekee kokouksista muistiot, jotka toimitetaan valtuustoryhmälle. (Voidaan toimittaa myös laajemmalla jakelulla, jos näin paikallisesti päätetään.</a:t>
            </a:r>
          </a:p>
          <a:p>
            <a:pPr marL="201168" indent="-201168">
              <a:buSzPts val="1936"/>
            </a:pPr>
            <a:endParaRPr lang="fi-FI" sz="1400" b="1" dirty="0">
              <a:latin typeface="Poppins" panose="00000500000000000000" pitchFamily="2" charset="0"/>
              <a:cs typeface="Poppins" panose="00000500000000000000" pitchFamily="2" charset="0"/>
            </a:endParaRPr>
          </a:p>
          <a:p>
            <a:pPr marL="201168" indent="-201168">
              <a:buSzPts val="1936"/>
            </a:pPr>
            <a:r>
              <a:rPr lang="fi-FI" sz="1400" b="1" dirty="0">
                <a:latin typeface="Poppins" panose="00000500000000000000" pitchFamily="2" charset="0"/>
                <a:cs typeface="Poppins" panose="00000500000000000000" pitchFamily="2" charset="0"/>
              </a:rPr>
              <a:t>Kokouksissa </a:t>
            </a:r>
            <a:r>
              <a:rPr lang="fi-FI" sz="1400" dirty="0">
                <a:latin typeface="Poppins" panose="00000500000000000000" pitchFamily="2" charset="0"/>
                <a:cs typeface="Poppins" panose="00000500000000000000" pitchFamily="2" charset="0"/>
              </a:rPr>
              <a:t>päätetään valtuustoryhmän kanta käsittelyssä oleviin asioihin. Valtuustoryhmässä toimitaan hyvässä toverihengessä. </a:t>
            </a:r>
            <a:r>
              <a:rPr lang="fi-FI" sz="1400" i="1" dirty="0">
                <a:latin typeface="Poppins" panose="00000500000000000000" pitchFamily="2" charset="0"/>
                <a:cs typeface="Poppins" panose="00000500000000000000" pitchFamily="2" charset="0"/>
              </a:rPr>
              <a:t>Turvallisemman tilan periaatteita</a:t>
            </a:r>
            <a:r>
              <a:rPr lang="fi-FI" sz="1400" dirty="0">
                <a:latin typeface="Poppins" panose="00000500000000000000" pitchFamily="2" charset="0"/>
                <a:cs typeface="Poppins" panose="00000500000000000000" pitchFamily="2" charset="0"/>
              </a:rPr>
              <a:t> kehotetaan noudattamaan.</a:t>
            </a:r>
            <a:endParaRPr lang="fi-FI" sz="1400" b="1"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endParaRPr lang="fi-FI" sz="1800" dirty="0">
              <a:latin typeface="Poppins" panose="00000500000000000000" pitchFamily="2" charset="0"/>
              <a:cs typeface="Poppins" panose="00000500000000000000" pitchFamily="2" charset="0"/>
            </a:endParaRPr>
          </a:p>
        </p:txBody>
      </p:sp>
      <p:pic>
        <p:nvPicPr>
          <p:cNvPr id="2052" name="Picture 4" descr="Puheenjohtajan nuija ja tietokoneen hiiri ja näppäimistö valtuustosalissa.">
            <a:extLst>
              <a:ext uri="{FF2B5EF4-FFF2-40B4-BE49-F238E27FC236}">
                <a16:creationId xmlns:a16="http://schemas.microsoft.com/office/drawing/2014/main" id="{6A042017-2B31-49B8-9AFB-4AD36F4E9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716" y="1748329"/>
            <a:ext cx="4114800" cy="2772347"/>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a:extLst>
              <a:ext uri="{FF2B5EF4-FFF2-40B4-BE49-F238E27FC236}">
                <a16:creationId xmlns:a16="http://schemas.microsoft.com/office/drawing/2014/main" id="{98F03929-E162-40C1-8ED3-F63A42B3690D}"/>
              </a:ext>
            </a:extLst>
          </p:cNvPr>
          <p:cNvSpPr txBox="1"/>
          <p:nvPr/>
        </p:nvSpPr>
        <p:spPr>
          <a:xfrm>
            <a:off x="7892715" y="4600898"/>
            <a:ext cx="3898231" cy="261610"/>
          </a:xfrm>
          <a:prstGeom prst="rect">
            <a:avLst/>
          </a:prstGeom>
          <a:noFill/>
        </p:spPr>
        <p:txBody>
          <a:bodyPr wrap="square" rtlCol="0">
            <a:spAutoFit/>
          </a:bodyPr>
          <a:lstStyle/>
          <a:p>
            <a:r>
              <a:rPr lang="fi-FI" sz="1100" i="1" dirty="0">
                <a:latin typeface="Poppins" panose="00000500000000000000" pitchFamily="2" charset="0"/>
                <a:cs typeface="Poppins" panose="00000500000000000000" pitchFamily="2" charset="0"/>
              </a:rPr>
              <a:t>Kuvituskuva: Ville Miettinen / Kuntalehti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Suorakulmio 1">
            <a:extLst>
              <a:ext uri="{FF2B5EF4-FFF2-40B4-BE49-F238E27FC236}">
                <a16:creationId xmlns:a16="http://schemas.microsoft.com/office/drawing/2014/main" id="{85D0E9CC-0EEE-4960-87B9-E5E0F34E6922}"/>
              </a:ext>
            </a:extLst>
          </p:cNvPr>
          <p:cNvSpPr/>
          <p:nvPr/>
        </p:nvSpPr>
        <p:spPr>
          <a:xfrm>
            <a:off x="550862" y="4706754"/>
            <a:ext cx="11185418" cy="1251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Valtuustoryhmä, lautakunnat ja päätöksenteon kaari.</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700214"/>
            <a:ext cx="11185418" cy="3919352"/>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Kunnanvaltuuston ja valtuustoryhmien lisäksi </a:t>
            </a:r>
            <a:r>
              <a:rPr lang="fi-FI" sz="1400" b="1" dirty="0">
                <a:latin typeface="Poppins" panose="00000500000000000000" pitchFamily="2" charset="0"/>
                <a:cs typeface="Poppins" panose="00000500000000000000" pitchFamily="2" charset="0"/>
              </a:rPr>
              <a:t>lautakunnilla ja niiden jäsenillä </a:t>
            </a:r>
            <a:r>
              <a:rPr lang="fi-FI" sz="1400" dirty="0">
                <a:latin typeface="Poppins" panose="00000500000000000000" pitchFamily="2" charset="0"/>
                <a:cs typeface="Poppins" panose="00000500000000000000" pitchFamily="2" charset="0"/>
              </a:rPr>
              <a:t>on ensiarvoisen tärkeä asema kunnallisessa päätöksenteossa!</a:t>
            </a:r>
          </a:p>
          <a:p>
            <a:pPr marL="0" marR="0" lvl="0" indent="0" algn="l" rtl="0">
              <a:lnSpc>
                <a:spcPct val="130000"/>
              </a:lnSpc>
              <a:spcBef>
                <a:spcPts val="0"/>
              </a:spcBef>
              <a:spcAft>
                <a:spcPts val="0"/>
              </a:spcAft>
              <a:buClr>
                <a:schemeClr val="accent1"/>
              </a:buClr>
              <a:buSzPts val="1936"/>
              <a:buNone/>
            </a:pPr>
            <a:endParaRPr lang="fi-FI" sz="14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On ensiarvoisen tärkeää, että kussakin kunnassa vasemmiston valtuustoryhmä kommunikoi tiiviisti ja tekee yhteistyötä lautakuntien vasemmistolaisten jäsenten kanssa!</a:t>
            </a:r>
          </a:p>
          <a:p>
            <a:pPr marL="201168" marR="0" lvl="0" indent="-201168" algn="l" rtl="0">
              <a:lnSpc>
                <a:spcPct val="130000"/>
              </a:lnSpc>
              <a:spcBef>
                <a:spcPts val="0"/>
              </a:spcBef>
              <a:spcAft>
                <a:spcPts val="0"/>
              </a:spcAft>
              <a:buClr>
                <a:schemeClr val="accent1"/>
              </a:buClr>
              <a:buSzPts val="1936"/>
              <a:buFont typeface="Arial"/>
              <a:buChar char="•"/>
            </a:pPr>
            <a:endParaRPr lang="fi-FI" sz="14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Lautakuntien jäsenten on seurattava oman lautakuntansa asioita, osallistuttava niistä päättämiseen ja ylläpidettävä keskusteluyhteyttä valtuustoryhmän kanssa. </a:t>
            </a:r>
            <a:r>
              <a:rPr lang="fi-FI" sz="1400" b="1" dirty="0">
                <a:latin typeface="Poppins" panose="00000500000000000000" pitchFamily="2" charset="0"/>
                <a:cs typeface="Poppins" panose="00000500000000000000" pitchFamily="2" charset="0"/>
              </a:rPr>
              <a:t>Näihin asioihin on sitouduttava lautakuntapaikkaa vastaanottaessa.</a:t>
            </a:r>
          </a:p>
          <a:p>
            <a:pPr marL="0" marR="0" lvl="0" indent="0" algn="l" rtl="0">
              <a:lnSpc>
                <a:spcPct val="130000"/>
              </a:lnSpc>
              <a:spcBef>
                <a:spcPts val="0"/>
              </a:spcBef>
              <a:spcAft>
                <a:spcPts val="0"/>
              </a:spcAft>
              <a:buClr>
                <a:schemeClr val="accent1"/>
              </a:buClr>
              <a:buSzPts val="1936"/>
              <a:buNone/>
            </a:pPr>
            <a:endParaRPr lang="fi-FI" sz="1400" b="1"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b="1" dirty="0">
                <a:latin typeface="Poppins" panose="00000500000000000000" pitchFamily="2" charset="0"/>
                <a:cs typeface="Poppins" panose="00000500000000000000" pitchFamily="2" charset="0"/>
              </a:rPr>
              <a:t>Valtuustoryhmän tehtävä puolestaan on seurata ja osittain koordinoida lautakuntatyötä</a:t>
            </a:r>
          </a:p>
          <a:p>
            <a:pPr marL="0" marR="0" lvl="0" indent="0" algn="l" rtl="0">
              <a:lnSpc>
                <a:spcPct val="130000"/>
              </a:lnSpc>
              <a:spcBef>
                <a:spcPts val="0"/>
              </a:spcBef>
              <a:spcAft>
                <a:spcPts val="0"/>
              </a:spcAft>
              <a:buClr>
                <a:schemeClr val="accent1"/>
              </a:buClr>
              <a:buSzPts val="1936"/>
              <a:buNone/>
            </a:pPr>
            <a:endParaRPr lang="fi-FI" sz="1400" b="1"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b="1" dirty="0">
                <a:solidFill>
                  <a:schemeClr val="bg1"/>
                </a:solidFill>
                <a:latin typeface="Poppins" panose="00000500000000000000" pitchFamily="2" charset="0"/>
                <a:cs typeface="Poppins" panose="00000500000000000000" pitchFamily="2" charset="0"/>
              </a:rPr>
              <a:t>Tavoitteeksi tulee asettaa, että Vasemmistoliitto vaikuttaa asioihin kunnissa koko ”päätöksenteon kaaren” matkalta. Tämä tarkoittaa sitä, että vaikuttaminen alkaa lautakunnissa ja jatkuu kaupunginhallituksessa ennen kuin asia lopullisesti käsitellään valtuustossa. (Tämä olettaen, että Vasemmistoliitolla on kunnassa edustus kaikilla päätöksenteon tasoilla.</a:t>
            </a:r>
          </a:p>
          <a:p>
            <a:pPr marL="0" marR="0" lvl="0" indent="0" algn="l" rtl="0">
              <a:lnSpc>
                <a:spcPct val="130000"/>
              </a:lnSpc>
              <a:spcBef>
                <a:spcPts val="0"/>
              </a:spcBef>
              <a:spcAft>
                <a:spcPts val="0"/>
              </a:spcAft>
              <a:buClr>
                <a:schemeClr val="accent1"/>
              </a:buClr>
              <a:buSzPts val="1936"/>
              <a:buNone/>
            </a:pPr>
            <a:endParaRPr lang="fi-FI" sz="1800" dirty="0">
              <a:latin typeface="Poppins" panose="00000500000000000000" pitchFamily="2" charset="0"/>
              <a:cs typeface="Poppins" panose="00000500000000000000" pitchFamily="2" charset="0"/>
            </a:endParaRPr>
          </a:p>
          <a:p>
            <a:pPr marL="0" marR="0" lvl="0" indent="0" algn="l" rtl="0">
              <a:lnSpc>
                <a:spcPct val="130000"/>
              </a:lnSpc>
              <a:spcBef>
                <a:spcPts val="0"/>
              </a:spcBef>
              <a:spcAft>
                <a:spcPts val="0"/>
              </a:spcAft>
              <a:buClr>
                <a:schemeClr val="accent1"/>
              </a:buClr>
              <a:buSzPts val="1936"/>
              <a:buNone/>
            </a:pPr>
            <a:endParaRPr lang="fi-FI" sz="18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endParaRPr lang="fi-FI" sz="1800" dirty="0">
              <a:latin typeface="Poppins" panose="00000500000000000000" pitchFamily="2" charset="0"/>
              <a:cs typeface="Poppins" panose="00000500000000000000" pitchFamily="2" charset="0"/>
            </a:endParaRPr>
          </a:p>
          <a:p>
            <a:pPr marL="457200" lvl="1" indent="0">
              <a:buSzPts val="1936"/>
              <a:buNone/>
            </a:pPr>
            <a:endParaRPr lang="fi-FI"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6681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Suorakulmio 1">
            <a:extLst>
              <a:ext uri="{FF2B5EF4-FFF2-40B4-BE49-F238E27FC236}">
                <a16:creationId xmlns:a16="http://schemas.microsoft.com/office/drawing/2014/main" id="{7E30A96D-1259-4FC5-A0F7-FDAFD82D3A03}"/>
              </a:ext>
            </a:extLst>
          </p:cNvPr>
          <p:cNvSpPr/>
          <p:nvPr/>
        </p:nvSpPr>
        <p:spPr>
          <a:xfrm>
            <a:off x="550862" y="4998154"/>
            <a:ext cx="10547066"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2. Valtuustoryhmän päätöksenteko ja kannanmuodostus</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70112" y="1661712"/>
            <a:ext cx="10566318" cy="3984827"/>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200" b="1" dirty="0">
                <a:latin typeface="Poppins" panose="00000500000000000000" pitchFamily="2" charset="0"/>
                <a:cs typeface="Poppins" panose="00000500000000000000" pitchFamily="2" charset="0"/>
              </a:rPr>
              <a:t>Valtuustoryhmien toimintaohjeessa kehotetaan valtuustoryhmiä pyrkimään päätöksenteossaan yksimielisyyteen.</a:t>
            </a:r>
          </a:p>
          <a:p>
            <a:pPr marL="658368" lvl="1" indent="-201168">
              <a:buSzPts val="1936"/>
            </a:pPr>
            <a:r>
              <a:rPr lang="fi-FI" sz="1200" i="1" dirty="0">
                <a:latin typeface="Poppins" panose="00000500000000000000" pitchFamily="2" charset="0"/>
                <a:cs typeface="Poppins" panose="00000500000000000000" pitchFamily="2" charset="0"/>
              </a:rPr>
              <a:t>Yksimielistä valtuustoryhmää voidaan pitää äänestäjän ”kuluttajansuojan” näkökulmasta perusteltuna: äänestäjän on helppo seurata puolueen kuntapoliittisia linjoja, kun ryhmän kannat ovat yhdessä mietityt ja yhteneväiset.</a:t>
            </a:r>
          </a:p>
          <a:p>
            <a:pPr marL="658368" lvl="1" indent="-201168">
              <a:buSzPts val="1936"/>
            </a:pPr>
            <a:endParaRPr lang="fi-FI" sz="1200" i="1" dirty="0">
              <a:latin typeface="Poppins" panose="00000500000000000000" pitchFamily="2" charset="0"/>
              <a:cs typeface="Poppins" panose="00000500000000000000" pitchFamily="2" charset="0"/>
            </a:endParaRPr>
          </a:p>
          <a:p>
            <a:pPr marL="201168" indent="-201168">
              <a:buSzPts val="1936"/>
            </a:pPr>
            <a:r>
              <a:rPr lang="fi-FI" sz="1200" dirty="0">
                <a:latin typeface="Poppins" panose="00000500000000000000" pitchFamily="2" charset="0"/>
                <a:cs typeface="Poppins" panose="00000500000000000000" pitchFamily="2" charset="0"/>
              </a:rPr>
              <a:t>Toimintaohjeessa kuitenkin linjataan, että valtuutetuilta ei odoteta ryhmän enemmistön kannan noudattamista kaikissa äänestyksissä.</a:t>
            </a:r>
          </a:p>
          <a:p>
            <a:pPr marL="0" indent="0">
              <a:buSzPts val="1936"/>
              <a:buNone/>
            </a:pPr>
            <a:endParaRPr lang="fi-FI" sz="1200" dirty="0">
              <a:latin typeface="Poppins" panose="00000500000000000000" pitchFamily="2" charset="0"/>
              <a:cs typeface="Poppins" panose="00000500000000000000" pitchFamily="2" charset="0"/>
            </a:endParaRPr>
          </a:p>
          <a:p>
            <a:pPr marL="658368" lvl="1" indent="-201168">
              <a:buSzPts val="1936"/>
            </a:pPr>
            <a:r>
              <a:rPr lang="fi-FI" sz="1200" dirty="0">
                <a:latin typeface="Poppins" panose="00000500000000000000" pitchFamily="2" charset="0"/>
                <a:cs typeface="Poppins" panose="00000500000000000000" pitchFamily="2" charset="0"/>
              </a:rPr>
              <a:t>Valtuutettujen </a:t>
            </a:r>
            <a:r>
              <a:rPr lang="fi-FI" sz="1200" b="1" dirty="0">
                <a:latin typeface="Poppins" panose="00000500000000000000" pitchFamily="2" charset="0"/>
                <a:cs typeface="Poppins" panose="00000500000000000000" pitchFamily="2" charset="0"/>
              </a:rPr>
              <a:t>on kuitenkin sitouduttava</a:t>
            </a:r>
            <a:r>
              <a:rPr lang="fi-FI" sz="1200" dirty="0">
                <a:latin typeface="Poppins" panose="00000500000000000000" pitchFamily="2" charset="0"/>
                <a:cs typeface="Poppins" panose="00000500000000000000" pitchFamily="2" charset="0"/>
              </a:rPr>
              <a:t> puolueen perusarvojen noudattamista, sekä sitoutumista tasa-arvoon, rasisminvastaisuuteen ja väkivallattomuuteen. Homo- ja transfobia ei myöskään ole vasemmiston valtuutetuille hyväksyttävää. </a:t>
            </a:r>
          </a:p>
          <a:p>
            <a:pPr marL="658368" lvl="1" indent="-201168">
              <a:buSzPts val="1936"/>
            </a:pPr>
            <a:r>
              <a:rPr lang="fi-FI" sz="1200" dirty="0">
                <a:latin typeface="Poppins" panose="00000500000000000000" pitchFamily="2" charset="0"/>
                <a:cs typeface="Poppins" panose="00000500000000000000" pitchFamily="2" charset="0"/>
              </a:rPr>
              <a:t>Valtuutetut ovat sitoutuneet näihin arvoihin ehdokaslomaketta täyttäessään!</a:t>
            </a:r>
          </a:p>
          <a:p>
            <a:pPr marL="658368" lvl="1" indent="-201168">
              <a:buSzPts val="1936"/>
            </a:pPr>
            <a:r>
              <a:rPr lang="fi-FI" sz="1200" b="1" dirty="0">
                <a:latin typeface="Poppins" panose="00000500000000000000" pitchFamily="2" charset="0"/>
                <a:cs typeface="Poppins" panose="00000500000000000000" pitchFamily="2" charset="0"/>
              </a:rPr>
              <a:t>Samat pelisäännöt koskevat myös lautakunnan jäseniä.</a:t>
            </a:r>
          </a:p>
          <a:p>
            <a:pPr marL="658368" lvl="1" indent="-201168">
              <a:buSzPts val="1936"/>
            </a:pPr>
            <a:endParaRPr lang="fi-FI" sz="1200" dirty="0">
              <a:latin typeface="Poppins" panose="00000500000000000000" pitchFamily="2" charset="0"/>
              <a:cs typeface="Poppins" panose="00000500000000000000" pitchFamily="2" charset="0"/>
            </a:endParaRPr>
          </a:p>
          <a:p>
            <a:pPr marL="201168" indent="-201168">
              <a:buSzPts val="1936"/>
            </a:pPr>
            <a:r>
              <a:rPr lang="fi-FI" sz="1200" dirty="0">
                <a:latin typeface="Poppins" panose="00000500000000000000" pitchFamily="2" charset="0"/>
                <a:cs typeface="Poppins" panose="00000500000000000000" pitchFamily="2" charset="0"/>
              </a:rPr>
              <a:t>Jos valtuutettu ei aio valtuuston äänestyksessä noudattaa ryhmän enemmistön kantaa, on toimintaohjeen mukaan ”toivottavaa ja hyvän tavan mukaista, että hän ilmoittaa asiasta ryhmälle etukäteen hyvissä ajoin ja kertoo oman kantansa perustelut.”</a:t>
            </a:r>
          </a:p>
          <a:p>
            <a:pPr marL="0" indent="0">
              <a:buSzPts val="1936"/>
              <a:buNone/>
            </a:pPr>
            <a:endParaRPr lang="fi-FI" sz="1200" dirty="0">
              <a:latin typeface="Poppins" panose="00000500000000000000" pitchFamily="2" charset="0"/>
              <a:cs typeface="Poppins" panose="00000500000000000000" pitchFamily="2" charset="0"/>
            </a:endParaRPr>
          </a:p>
          <a:p>
            <a:pPr marL="201168" indent="-201168">
              <a:buSzPts val="1936"/>
            </a:pPr>
            <a:r>
              <a:rPr lang="fi-FI" sz="1200" b="1" dirty="0">
                <a:solidFill>
                  <a:schemeClr val="bg1"/>
                </a:solidFill>
                <a:latin typeface="Poppins" panose="00000500000000000000" pitchFamily="2" charset="0"/>
                <a:cs typeface="Poppins" panose="00000500000000000000" pitchFamily="2" charset="0"/>
              </a:rPr>
              <a:t>HUOM! </a:t>
            </a:r>
            <a:r>
              <a:rPr lang="fi-FI" sz="1200" dirty="0">
                <a:solidFill>
                  <a:schemeClr val="bg1"/>
                </a:solidFill>
                <a:latin typeface="Poppins" panose="00000500000000000000" pitchFamily="2" charset="0"/>
                <a:cs typeface="Poppins" panose="00000500000000000000" pitchFamily="2" charset="0"/>
              </a:rPr>
              <a:t>Valtuustoryhmien toimintaohjeessa painotetaan, että </a:t>
            </a:r>
            <a:r>
              <a:rPr lang="fi-FI" sz="1200" b="1" dirty="0">
                <a:solidFill>
                  <a:schemeClr val="bg1"/>
                </a:solidFill>
                <a:latin typeface="Poppins" panose="00000500000000000000" pitchFamily="2" charset="0"/>
                <a:cs typeface="Poppins" panose="00000500000000000000" pitchFamily="2" charset="0"/>
              </a:rPr>
              <a:t>kunnanhallituksen ja lautakuntien </a:t>
            </a:r>
            <a:r>
              <a:rPr lang="fi-FI" sz="1200" dirty="0">
                <a:solidFill>
                  <a:schemeClr val="bg1"/>
                </a:solidFill>
                <a:latin typeface="Poppins" panose="00000500000000000000" pitchFamily="2" charset="0"/>
                <a:cs typeface="Poppins" panose="00000500000000000000" pitchFamily="2" charset="0"/>
              </a:rPr>
              <a:t>vasemmistolaisten puheenjohtajien tulee asemansa erityisestä luonteesta johtuen noudattaa valtuustoryhmän enemmistön mukaista kantaa päätöksenteossaan em. toimielimissä!</a:t>
            </a:r>
          </a:p>
        </p:txBody>
      </p:sp>
    </p:spTree>
    <p:extLst>
      <p:ext uri="{BB962C8B-B14F-4D97-AF65-F5344CB8AC3E}">
        <p14:creationId xmlns:p14="http://schemas.microsoft.com/office/powerpoint/2010/main" val="161857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Strategiaohjelma ja budjettineuvottelut</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700214"/>
            <a:ext cx="11185418" cy="3919352"/>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800" dirty="0">
                <a:latin typeface="Poppins" panose="00000500000000000000" pitchFamily="2" charset="0"/>
                <a:cs typeface="Poppins" panose="00000500000000000000" pitchFamily="2" charset="0"/>
              </a:rPr>
              <a:t>Kunnallinen strategiaohjelma ja budjetti ovat valtuustoryhmille ehkä tärkein vaikuttamisen paikka.</a:t>
            </a:r>
          </a:p>
          <a:p>
            <a:pPr marL="201168" marR="0" lvl="0" indent="-201168" algn="l" rtl="0">
              <a:lnSpc>
                <a:spcPct val="130000"/>
              </a:lnSpc>
              <a:spcBef>
                <a:spcPts val="0"/>
              </a:spcBef>
              <a:spcAft>
                <a:spcPts val="0"/>
              </a:spcAft>
              <a:buClr>
                <a:schemeClr val="accent1"/>
              </a:buClr>
              <a:buSzPts val="1936"/>
              <a:buFont typeface="Arial"/>
              <a:buChar char="•"/>
            </a:pPr>
            <a:endParaRPr lang="fi-FI" sz="18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800" dirty="0">
                <a:latin typeface="Poppins" panose="00000500000000000000" pitchFamily="2" charset="0"/>
                <a:cs typeface="Poppins" panose="00000500000000000000" pitchFamily="2" charset="0"/>
              </a:rPr>
              <a:t>Valtuustoryhmille suositellaan yhteisiä kokouksia kunnallisjärjestöjen kanssa, jotka toimivat samalla avoimina kuulemistilaisuuksina, kun käsittelyyn on tulossa näihin kokonaisuuksiin liittyviä päätöksiä.</a:t>
            </a:r>
          </a:p>
          <a:p>
            <a:pPr marL="0" marR="0" lvl="0" indent="0" algn="l" rtl="0">
              <a:lnSpc>
                <a:spcPct val="130000"/>
              </a:lnSpc>
              <a:spcBef>
                <a:spcPts val="0"/>
              </a:spcBef>
              <a:spcAft>
                <a:spcPts val="0"/>
              </a:spcAft>
              <a:buClr>
                <a:schemeClr val="accent1"/>
              </a:buClr>
              <a:buSzPts val="1936"/>
              <a:buNone/>
            </a:pPr>
            <a:endParaRPr lang="fi-FI" sz="18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800" b="1" dirty="0">
                <a:latin typeface="Poppins" panose="00000500000000000000" pitchFamily="2" charset="0"/>
                <a:cs typeface="Poppins" panose="00000500000000000000" pitchFamily="2" charset="0"/>
              </a:rPr>
              <a:t>Valtuustoryhmien toimintaohjeen suositus on, että vasemmistoliiton ryhmät pyrkivät neuvotellen ja muiden ryhmien kanssa yhdessä sopien vaikuttamaan strategiaohjelmalinjauksiin ja budjetteihin.</a:t>
            </a:r>
          </a:p>
          <a:p>
            <a:pPr marL="914400" lvl="2" indent="0">
              <a:buSzPts val="1936"/>
              <a:buNone/>
            </a:pPr>
            <a:endParaRPr lang="fi-FI" sz="1800" dirty="0">
              <a:latin typeface="Poppins" panose="00000500000000000000" pitchFamily="2" charset="0"/>
              <a:cs typeface="Poppins" panose="00000500000000000000" pitchFamily="2" charset="0"/>
            </a:endParaRPr>
          </a:p>
          <a:p>
            <a:pPr marL="457200" lvl="1" indent="0">
              <a:buSzPts val="1936"/>
              <a:buNone/>
            </a:pPr>
            <a:endParaRPr lang="fi-FI" sz="18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53490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550862" y="368299"/>
            <a:ext cx="11090276" cy="1152526"/>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accent1"/>
              </a:buClr>
              <a:buSzPts val="4400"/>
              <a:buFont typeface="Poppins Black"/>
              <a:buNone/>
            </a:pPr>
            <a:r>
              <a:rPr lang="fi-FI" b="1" dirty="0">
                <a:latin typeface="Poppins" panose="00000500000000000000" pitchFamily="2" charset="0"/>
                <a:cs typeface="Poppins" panose="00000500000000000000" pitchFamily="2" charset="0"/>
              </a:rPr>
              <a:t>Aloitteet ja muutosesitykset</a:t>
            </a:r>
            <a:endParaRPr b="1" dirty="0">
              <a:latin typeface="Poppins" panose="00000500000000000000" pitchFamily="2" charset="0"/>
              <a:cs typeface="Poppins" panose="00000500000000000000" pitchFamily="2" charset="0"/>
            </a:endParaRPr>
          </a:p>
        </p:txBody>
      </p:sp>
      <p:sp>
        <p:nvSpPr>
          <p:cNvPr id="217" name="Google Shape;217;p39"/>
          <p:cNvSpPr txBox="1">
            <a:spLocks noGrp="1"/>
          </p:cNvSpPr>
          <p:nvPr>
            <p:ph type="body" idx="1"/>
          </p:nvPr>
        </p:nvSpPr>
        <p:spPr>
          <a:xfrm>
            <a:off x="550862" y="1700215"/>
            <a:ext cx="7216725" cy="3757310"/>
          </a:xfrm>
          <a:prstGeom prst="rect">
            <a:avLst/>
          </a:prstGeom>
          <a:noFill/>
          <a:ln>
            <a:noFill/>
          </a:ln>
        </p:spPr>
        <p:txBody>
          <a:bodyPr spcFirstLastPara="1" wrap="square" lIns="0" tIns="0" rIns="0" bIns="0" anchor="t" anchorCtr="0">
            <a:noAutofit/>
          </a:bodyPr>
          <a:lstStyle/>
          <a:p>
            <a:pPr marL="201168" marR="0" lvl="0" indent="-201168" algn="l" rtl="0">
              <a:lnSpc>
                <a:spcPct val="130000"/>
              </a:lnSpc>
              <a:spcBef>
                <a:spcPts val="0"/>
              </a:spcBef>
              <a:spcAft>
                <a:spcPts val="0"/>
              </a:spcAft>
              <a:buClr>
                <a:schemeClr val="accent1"/>
              </a:buClr>
              <a:buSzPts val="1936"/>
              <a:buFont typeface="Arial"/>
              <a:buChar char="•"/>
            </a:pPr>
            <a:r>
              <a:rPr lang="fi-FI" sz="1400" b="1" dirty="0">
                <a:latin typeface="Poppins" panose="00000500000000000000" pitchFamily="2" charset="0"/>
                <a:cs typeface="Poppins" panose="00000500000000000000" pitchFamily="2" charset="0"/>
              </a:rPr>
              <a:t>Muutosesitykset ja aloitteet ovat valtuutettujen ja valtuustoryhmän käytännöllisimmät työkalut.</a:t>
            </a:r>
          </a:p>
          <a:p>
            <a:pPr marL="201168" marR="0" lvl="0" indent="-201168" algn="l" rtl="0">
              <a:lnSpc>
                <a:spcPct val="130000"/>
              </a:lnSpc>
              <a:spcBef>
                <a:spcPts val="0"/>
              </a:spcBef>
              <a:spcAft>
                <a:spcPts val="0"/>
              </a:spcAft>
              <a:buClr>
                <a:schemeClr val="accent1"/>
              </a:buClr>
              <a:buSzPts val="1936"/>
              <a:buFont typeface="Arial"/>
              <a:buChar char="•"/>
            </a:pPr>
            <a:endParaRPr lang="fi-FI" sz="14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Tehtävistä aloitteista on syytä sopia valtuustoryhmässä ja kuten aiemmin todettu, on syytä pyrkiä siihen, että valtuustoryhmä on yksimielisesti esitysten ja aloitteiden takana.</a:t>
            </a:r>
          </a:p>
          <a:p>
            <a:pPr marL="658368" lvl="1" indent="-201168">
              <a:buSzPts val="1936"/>
            </a:pPr>
            <a:r>
              <a:rPr lang="fi-FI" sz="1400" dirty="0">
                <a:latin typeface="Poppins" panose="00000500000000000000" pitchFamily="2" charset="0"/>
                <a:cs typeface="Poppins" panose="00000500000000000000" pitchFamily="2" charset="0"/>
              </a:rPr>
              <a:t>Päätökset muutosesityksistä ja aloitteista kannattaa tehdä hyvissä ajoin ennen valtuuston kokousta, jotta niistä voidaan viestiä paikalliselle medialle ja mahdollisesti myös neuvotella muiden valtuustoryhmien kanssa.</a:t>
            </a:r>
          </a:p>
          <a:p>
            <a:pPr marL="201168" marR="0" lvl="0" indent="-201168" algn="l" rtl="0">
              <a:lnSpc>
                <a:spcPct val="130000"/>
              </a:lnSpc>
              <a:spcBef>
                <a:spcPts val="0"/>
              </a:spcBef>
              <a:spcAft>
                <a:spcPts val="0"/>
              </a:spcAft>
              <a:buClr>
                <a:schemeClr val="accent1"/>
              </a:buClr>
              <a:buSzPts val="1936"/>
              <a:buFont typeface="Arial"/>
              <a:buChar char="•"/>
            </a:pPr>
            <a:endParaRPr lang="fi-FI" sz="1400" dirty="0">
              <a:latin typeface="Poppins" panose="00000500000000000000" pitchFamily="2" charset="0"/>
              <a:cs typeface="Poppins" panose="00000500000000000000" pitchFamily="2" charset="0"/>
            </a:endParaRPr>
          </a:p>
          <a:p>
            <a:pPr marL="201168" marR="0" lvl="0" indent="-201168" algn="l" rtl="0">
              <a:lnSpc>
                <a:spcPct val="130000"/>
              </a:lnSpc>
              <a:spcBef>
                <a:spcPts val="0"/>
              </a:spcBef>
              <a:spcAft>
                <a:spcPts val="0"/>
              </a:spcAft>
              <a:buClr>
                <a:schemeClr val="accent1"/>
              </a:buClr>
              <a:buSzPts val="1936"/>
              <a:buFont typeface="Arial"/>
              <a:buChar char="•"/>
            </a:pPr>
            <a:r>
              <a:rPr lang="fi-FI" sz="1400" dirty="0">
                <a:latin typeface="Poppins" panose="00000500000000000000" pitchFamily="2" charset="0"/>
                <a:cs typeface="Poppins" panose="00000500000000000000" pitchFamily="2" charset="0"/>
              </a:rPr>
              <a:t>Lautakunnissa on syytä olla tarkkana, kun oman valtuustoryhmän jäsenten tekemät aloitteet tulevat käsittelyyn. </a:t>
            </a:r>
          </a:p>
          <a:p>
            <a:pPr marL="658368" lvl="1" indent="-201168">
              <a:buSzPts val="1936"/>
            </a:pPr>
            <a:r>
              <a:rPr lang="fi-FI" sz="1400" dirty="0">
                <a:latin typeface="Poppins" panose="00000500000000000000" pitchFamily="2" charset="0"/>
                <a:cs typeface="Poppins" panose="00000500000000000000" pitchFamily="2" charset="0"/>
              </a:rPr>
              <a:t>Aloitteen tekijän ja aloitetta käsittelevän lautakunnan jäsenen koordinaatio on suotavaa!</a:t>
            </a:r>
          </a:p>
          <a:p>
            <a:pPr marL="914400" lvl="2" indent="0">
              <a:buSzPts val="1936"/>
              <a:buNone/>
            </a:pPr>
            <a:endParaRPr lang="fi-FI" sz="1800" dirty="0">
              <a:latin typeface="Poppins" panose="00000500000000000000" pitchFamily="2" charset="0"/>
              <a:cs typeface="Poppins" panose="00000500000000000000" pitchFamily="2" charset="0"/>
            </a:endParaRPr>
          </a:p>
          <a:p>
            <a:pPr marL="457200" lvl="1" indent="0">
              <a:buSzPts val="1936"/>
              <a:buNone/>
            </a:pPr>
            <a:endParaRPr lang="fi-FI" sz="1800" dirty="0">
              <a:latin typeface="Poppins" panose="00000500000000000000" pitchFamily="2" charset="0"/>
              <a:cs typeface="Poppins" panose="00000500000000000000" pitchFamily="2" charset="0"/>
            </a:endParaRPr>
          </a:p>
        </p:txBody>
      </p:sp>
      <p:pic>
        <p:nvPicPr>
          <p:cNvPr id="3" name="Kuva 2" descr="Kuva, joka sisältää kohteen teksti, kuppi&#10;&#10;Kuvaus luotu automaattisesti">
            <a:extLst>
              <a:ext uri="{FF2B5EF4-FFF2-40B4-BE49-F238E27FC236}">
                <a16:creationId xmlns:a16="http://schemas.microsoft.com/office/drawing/2014/main" id="{B7C127E5-F54F-4F0E-945B-B8A03C63295B}"/>
              </a:ext>
            </a:extLst>
          </p:cNvPr>
          <p:cNvPicPr>
            <a:picLocks noChangeAspect="1"/>
          </p:cNvPicPr>
          <p:nvPr/>
        </p:nvPicPr>
        <p:blipFill>
          <a:blip r:embed="rId3"/>
          <a:stretch>
            <a:fillRect/>
          </a:stretch>
        </p:blipFill>
        <p:spPr>
          <a:xfrm>
            <a:off x="7767587" y="1700215"/>
            <a:ext cx="4004110" cy="4004110"/>
          </a:xfrm>
          <a:prstGeom prst="rect">
            <a:avLst/>
          </a:prstGeom>
        </p:spPr>
      </p:pic>
      <p:sp>
        <p:nvSpPr>
          <p:cNvPr id="4" name="Tekstiruutu 3">
            <a:extLst>
              <a:ext uri="{FF2B5EF4-FFF2-40B4-BE49-F238E27FC236}">
                <a16:creationId xmlns:a16="http://schemas.microsoft.com/office/drawing/2014/main" id="{B5FA57CB-FB6C-4695-96FB-A8059A0D0929}"/>
              </a:ext>
            </a:extLst>
          </p:cNvPr>
          <p:cNvSpPr txBox="1"/>
          <p:nvPr/>
        </p:nvSpPr>
        <p:spPr>
          <a:xfrm>
            <a:off x="7767587" y="5752910"/>
            <a:ext cx="3873551" cy="261610"/>
          </a:xfrm>
          <a:prstGeom prst="rect">
            <a:avLst/>
          </a:prstGeom>
          <a:noFill/>
        </p:spPr>
        <p:txBody>
          <a:bodyPr wrap="square" rtlCol="0">
            <a:spAutoFit/>
          </a:bodyPr>
          <a:lstStyle/>
          <a:p>
            <a:r>
              <a:rPr lang="fi-FI" sz="1100" i="1" dirty="0">
                <a:latin typeface="Poppins" panose="00000500000000000000" pitchFamily="2" charset="0"/>
                <a:cs typeface="Poppins" panose="00000500000000000000" pitchFamily="2" charset="0"/>
              </a:rPr>
              <a:t>Kuva: Vasemmistoliitto</a:t>
            </a:r>
          </a:p>
        </p:txBody>
      </p:sp>
    </p:spTree>
    <p:extLst>
      <p:ext uri="{BB962C8B-B14F-4D97-AF65-F5344CB8AC3E}">
        <p14:creationId xmlns:p14="http://schemas.microsoft.com/office/powerpoint/2010/main" val="3222750902"/>
      </p:ext>
    </p:extLst>
  </p:cSld>
  <p:clrMapOvr>
    <a:masterClrMapping/>
  </p:clrMapOvr>
</p:sld>
</file>

<file path=ppt/theme/theme1.xml><?xml version="1.0" encoding="utf-8"?>
<a:theme xmlns:a="http://schemas.openxmlformats.org/drawingml/2006/main" name="Office Theme">
  <a:themeElements>
    <a:clrScheme name="Office Theme">
      <a:dk1>
        <a:srgbClr val="282828"/>
      </a:dk1>
      <a:lt1>
        <a:srgbClr val="FFFFFF"/>
      </a:lt1>
      <a:dk2>
        <a:srgbClr val="A7A7A7"/>
      </a:dk2>
      <a:lt2>
        <a:srgbClr val="535353"/>
      </a:lt2>
      <a:accent1>
        <a:srgbClr val="F00A64"/>
      </a:accent1>
      <a:accent2>
        <a:srgbClr val="3200A0"/>
      </a:accent2>
      <a:accent3>
        <a:srgbClr val="FF78C8"/>
      </a:accent3>
      <a:accent4>
        <a:srgbClr val="FFE659"/>
      </a:accent4>
      <a:accent5>
        <a:srgbClr val="8F8F8F"/>
      </a:accent5>
      <a:accent6>
        <a:srgbClr val="6E6E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282828"/>
      </a:dk1>
      <a:lt1>
        <a:srgbClr val="FFFFFF"/>
      </a:lt1>
      <a:dk2>
        <a:srgbClr val="A7A7A7"/>
      </a:dk2>
      <a:lt2>
        <a:srgbClr val="535353"/>
      </a:lt2>
      <a:accent1>
        <a:srgbClr val="F00A64"/>
      </a:accent1>
      <a:accent2>
        <a:srgbClr val="3200A0"/>
      </a:accent2>
      <a:accent3>
        <a:srgbClr val="FF78C8"/>
      </a:accent3>
      <a:accent4>
        <a:srgbClr val="FFE659"/>
      </a:accent4>
      <a:accent5>
        <a:srgbClr val="8F8F8F"/>
      </a:accent5>
      <a:accent6>
        <a:srgbClr val="6E6E6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1030</Words>
  <Application>Microsoft Office PowerPoint</Application>
  <PresentationFormat>Laajakuva</PresentationFormat>
  <Paragraphs>105</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Arial Black</vt:lpstr>
      <vt:lpstr>Poppins Black</vt:lpstr>
      <vt:lpstr>Poppins</vt:lpstr>
      <vt:lpstr>Office Theme</vt:lpstr>
      <vt:lpstr>Valtuustoryhmien toimintaohje</vt:lpstr>
      <vt:lpstr>Valtuustoryhmien toimintaohjeet ja mallisäännöt löydät osoitteesta vaikutavavasemmistossa.fi</vt:lpstr>
      <vt:lpstr>Aluksi: Toimintaohje vs. ohjesäännöt – mitä eroa? Mitä nämä edes ovat?</vt:lpstr>
      <vt:lpstr>1. Kuka kuuluu Vasemmistoliiton valtuustoryhmään?</vt:lpstr>
      <vt:lpstr>Valtuustoryhmän luottamushenkilöt ja kokoukset</vt:lpstr>
      <vt:lpstr>Valtuustoryhmä, lautakunnat ja päätöksenteon kaari.</vt:lpstr>
      <vt:lpstr>2. Valtuustoryhmän päätöksenteko ja kannanmuodostus</vt:lpstr>
      <vt:lpstr>Strategiaohjelma ja budjettineuvottelut</vt:lpstr>
      <vt:lpstr>Aloitteet ja muutosesitykset</vt:lpstr>
      <vt:lpstr>Aloitepankki ja valtakunnalliset aloitteet.</vt:lpstr>
      <vt:lpstr>Kirjallinen varoitus, ryhmästä erottaminen</vt:lpstr>
      <vt:lpstr>Muutama sana paikkajaosta ja luottamustehtävien täydentämisestä</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Jatkuvan päätöksenteon malli.</dc:title>
  <cp:lastModifiedBy>Juuso Aromaa</cp:lastModifiedBy>
  <cp:revision>45</cp:revision>
  <dcterms:modified xsi:type="dcterms:W3CDTF">2022-09-06T11:53:37Z</dcterms:modified>
</cp:coreProperties>
</file>