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notesSlides/notesSlide1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.xml" ContentType="application/vnd.openxmlformats-officedocument.presentationml.notesSlide+xml"/>
  <Override PartName="/ppt/tags/tag53.xml" ContentType="application/vnd.openxmlformats-officedocument.presentationml.tags+xml"/>
  <Override PartName="/ppt/notesSlides/notesSlide3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4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5" r:id="rId4"/>
    <p:sldMasterId id="2147483721" r:id="rId5"/>
  </p:sldMasterIdLst>
  <p:notesMasterIdLst>
    <p:notesMasterId r:id="rId16"/>
  </p:notesMasterIdLst>
  <p:handoutMasterIdLst>
    <p:handoutMasterId r:id="rId17"/>
  </p:handoutMasterIdLst>
  <p:sldIdLst>
    <p:sldId id="374" r:id="rId6"/>
    <p:sldId id="379" r:id="rId7"/>
    <p:sldId id="337" r:id="rId8"/>
    <p:sldId id="378" r:id="rId9"/>
    <p:sldId id="344" r:id="rId10"/>
    <p:sldId id="377" r:id="rId11"/>
    <p:sldId id="381" r:id="rId12"/>
    <p:sldId id="375" r:id="rId13"/>
    <p:sldId id="376" r:id="rId14"/>
    <p:sldId id="309" r:id="rId15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1259EC-00EB-4F08-89F5-7C499670952F}" v="2" dt="2022-02-22T10:37:50.745"/>
    <p1510:client id="{A03CA2E0-B517-4B56-8772-C631035B084D}" v="1" dt="2022-09-30T14:14:55.224"/>
    <p1510:client id="{D943C266-299D-462E-9037-17A6EF5C18CC}" v="51" dt="2022-02-09T13:32:14.5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3690" autoAdjust="0"/>
  </p:normalViewPr>
  <p:slideViewPr>
    <p:cSldViewPr snapToGrid="0">
      <p:cViewPr varScale="1">
        <p:scale>
          <a:sx n="103" d="100"/>
          <a:sy n="103" d="100"/>
        </p:scale>
        <p:origin x="94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3090" y="-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i Hirvonen" userId="S::henri.hirvonen@mobilepay.fi::f8e13158-7cf4-456a-a018-b953f20f0b69" providerId="AD" clId="Web-{D943C266-299D-462E-9037-17A6EF5C18CC}"/>
    <pc:docChg chg="modSld">
      <pc:chgData name="Henri Hirvonen" userId="S::henri.hirvonen@mobilepay.fi::f8e13158-7cf4-456a-a018-b953f20f0b69" providerId="AD" clId="Web-{D943C266-299D-462E-9037-17A6EF5C18CC}" dt="2022-02-09T13:32:09.573" v="33" actId="20577"/>
      <pc:docMkLst>
        <pc:docMk/>
      </pc:docMkLst>
      <pc:sldChg chg="modSp">
        <pc:chgData name="Henri Hirvonen" userId="S::henri.hirvonen@mobilepay.fi::f8e13158-7cf4-456a-a018-b953f20f0b69" providerId="AD" clId="Web-{D943C266-299D-462E-9037-17A6EF5C18CC}" dt="2022-02-09T13:31:28.729" v="1" actId="20577"/>
        <pc:sldMkLst>
          <pc:docMk/>
          <pc:sldMk cId="2498346874" sldId="292"/>
        </pc:sldMkLst>
        <pc:spChg chg="mod">
          <ac:chgData name="Henri Hirvonen" userId="S::henri.hirvonen@mobilepay.fi::f8e13158-7cf4-456a-a018-b953f20f0b69" providerId="AD" clId="Web-{D943C266-299D-462E-9037-17A6EF5C18CC}" dt="2022-02-09T13:31:28.729" v="1" actId="20577"/>
          <ac:spMkLst>
            <pc:docMk/>
            <pc:sldMk cId="2498346874" sldId="292"/>
            <ac:spMk id="23" creationId="{00000000-0000-0000-0000-000000000000}"/>
          </ac:spMkLst>
        </pc:spChg>
      </pc:sldChg>
      <pc:sldChg chg="modSp">
        <pc:chgData name="Henri Hirvonen" userId="S::henri.hirvonen@mobilepay.fi::f8e13158-7cf4-456a-a018-b953f20f0b69" providerId="AD" clId="Web-{D943C266-299D-462E-9037-17A6EF5C18CC}" dt="2022-02-09T13:31:38.526" v="9" actId="20577"/>
        <pc:sldMkLst>
          <pc:docMk/>
          <pc:sldMk cId="1610943475" sldId="293"/>
        </pc:sldMkLst>
        <pc:spChg chg="mod">
          <ac:chgData name="Henri Hirvonen" userId="S::henri.hirvonen@mobilepay.fi::f8e13158-7cf4-456a-a018-b953f20f0b69" providerId="AD" clId="Web-{D943C266-299D-462E-9037-17A6EF5C18CC}" dt="2022-02-09T13:31:38.526" v="9" actId="20577"/>
          <ac:spMkLst>
            <pc:docMk/>
            <pc:sldMk cId="1610943475" sldId="293"/>
            <ac:spMk id="23" creationId="{00000000-0000-0000-0000-000000000000}"/>
          </ac:spMkLst>
        </pc:spChg>
      </pc:sldChg>
      <pc:sldChg chg="modSp">
        <pc:chgData name="Henri Hirvonen" userId="S::henri.hirvonen@mobilepay.fi::f8e13158-7cf4-456a-a018-b953f20f0b69" providerId="AD" clId="Web-{D943C266-299D-462E-9037-17A6EF5C18CC}" dt="2022-02-09T13:32:09.573" v="33" actId="20577"/>
        <pc:sldMkLst>
          <pc:docMk/>
          <pc:sldMk cId="28938714" sldId="294"/>
        </pc:sldMkLst>
        <pc:spChg chg="mod">
          <ac:chgData name="Henri Hirvonen" userId="S::henri.hirvonen@mobilepay.fi::f8e13158-7cf4-456a-a018-b953f20f0b69" providerId="AD" clId="Web-{D943C266-299D-462E-9037-17A6EF5C18CC}" dt="2022-02-09T13:32:09.573" v="33" actId="20577"/>
          <ac:spMkLst>
            <pc:docMk/>
            <pc:sldMk cId="28938714" sldId="294"/>
            <ac:spMk id="23" creationId="{00000000-0000-0000-0000-000000000000}"/>
          </ac:spMkLst>
        </pc:spChg>
      </pc:sldChg>
      <pc:sldChg chg="modSp">
        <pc:chgData name="Henri Hirvonen" userId="S::henri.hirvonen@mobilepay.fi::f8e13158-7cf4-456a-a018-b953f20f0b69" providerId="AD" clId="Web-{D943C266-299D-462E-9037-17A6EF5C18CC}" dt="2022-02-09T13:31:50.745" v="18" actId="20577"/>
        <pc:sldMkLst>
          <pc:docMk/>
          <pc:sldMk cId="4268700355" sldId="299"/>
        </pc:sldMkLst>
        <pc:spChg chg="mod">
          <ac:chgData name="Henri Hirvonen" userId="S::henri.hirvonen@mobilepay.fi::f8e13158-7cf4-456a-a018-b953f20f0b69" providerId="AD" clId="Web-{D943C266-299D-462E-9037-17A6EF5C18CC}" dt="2022-02-09T13:31:50.745" v="18" actId="20577"/>
          <ac:spMkLst>
            <pc:docMk/>
            <pc:sldMk cId="4268700355" sldId="299"/>
            <ac:spMk id="5" creationId="{00000000-0000-0000-0000-000000000000}"/>
          </ac:spMkLst>
        </pc:spChg>
        <pc:spChg chg="mod">
          <ac:chgData name="Henri Hirvonen" userId="S::henri.hirvonen@mobilepay.fi::f8e13158-7cf4-456a-a018-b953f20f0b69" providerId="AD" clId="Web-{D943C266-299D-462E-9037-17A6EF5C18CC}" dt="2022-02-09T13:31:45.635" v="14" actId="20577"/>
          <ac:spMkLst>
            <pc:docMk/>
            <pc:sldMk cId="4268700355" sldId="299"/>
            <ac:spMk id="11" creationId="{00000000-0000-0000-0000-000000000000}"/>
          </ac:spMkLst>
        </pc:spChg>
      </pc:sldChg>
      <pc:sldChg chg="modSp">
        <pc:chgData name="Henri Hirvonen" userId="S::henri.hirvonen@mobilepay.fi::f8e13158-7cf4-456a-a018-b953f20f0b69" providerId="AD" clId="Web-{D943C266-299D-462E-9037-17A6EF5C18CC}" dt="2022-02-09T13:32:01.433" v="28" actId="20577"/>
        <pc:sldMkLst>
          <pc:docMk/>
          <pc:sldMk cId="1506285815" sldId="302"/>
        </pc:sldMkLst>
        <pc:spChg chg="mod">
          <ac:chgData name="Henri Hirvonen" userId="S::henri.hirvonen@mobilepay.fi::f8e13158-7cf4-456a-a018-b953f20f0b69" providerId="AD" clId="Web-{D943C266-299D-462E-9037-17A6EF5C18CC}" dt="2022-02-09T13:32:01.433" v="28" actId="20577"/>
          <ac:spMkLst>
            <pc:docMk/>
            <pc:sldMk cId="1506285815" sldId="302"/>
            <ac:spMk id="2" creationId="{00000000-0000-0000-0000-000000000000}"/>
          </ac:spMkLst>
        </pc:spChg>
        <pc:spChg chg="mod">
          <ac:chgData name="Henri Hirvonen" userId="S::henri.hirvonen@mobilepay.fi::f8e13158-7cf4-456a-a018-b953f20f0b69" providerId="AD" clId="Web-{D943C266-299D-462E-9037-17A6EF5C18CC}" dt="2022-02-09T13:31:56.104" v="23" actId="20577"/>
          <ac:spMkLst>
            <pc:docMk/>
            <pc:sldMk cId="1506285815" sldId="302"/>
            <ac:spMk id="5" creationId="{00000000-0000-0000-0000-000000000000}"/>
          </ac:spMkLst>
        </pc:spChg>
      </pc:sldChg>
    </pc:docChg>
  </pc:docChgLst>
  <pc:docChgLst>
    <pc:chgData name="Erik Rantahakala" userId="S::erik.rantahakala@mobilepay.fi::87194619-9d72-441c-8893-0d2768c56a08" providerId="AD" clId="Web-{A03CA2E0-B517-4B56-8772-C631035B084D}"/>
    <pc:docChg chg="modSld">
      <pc:chgData name="Erik Rantahakala" userId="S::erik.rantahakala@mobilepay.fi::87194619-9d72-441c-8893-0d2768c56a08" providerId="AD" clId="Web-{A03CA2E0-B517-4B56-8772-C631035B084D}" dt="2022-09-30T14:14:55.224" v="0" actId="1076"/>
      <pc:docMkLst>
        <pc:docMk/>
      </pc:docMkLst>
      <pc:sldChg chg="modSp">
        <pc:chgData name="Erik Rantahakala" userId="S::erik.rantahakala@mobilepay.fi::87194619-9d72-441c-8893-0d2768c56a08" providerId="AD" clId="Web-{A03CA2E0-B517-4B56-8772-C631035B084D}" dt="2022-09-30T14:14:55.224" v="0" actId="1076"/>
        <pc:sldMkLst>
          <pc:docMk/>
          <pc:sldMk cId="1698984623" sldId="379"/>
        </pc:sldMkLst>
        <pc:spChg chg="mod">
          <ac:chgData name="Erik Rantahakala" userId="S::erik.rantahakala@mobilepay.fi::87194619-9d72-441c-8893-0d2768c56a08" providerId="AD" clId="Web-{A03CA2E0-B517-4B56-8772-C631035B084D}" dt="2022-09-30T14:14:55.224" v="0" actId="1076"/>
          <ac:spMkLst>
            <pc:docMk/>
            <pc:sldMk cId="1698984623" sldId="379"/>
            <ac:spMk id="8" creationId="{00000000-0000-0000-0000-000000000000}"/>
          </ac:spMkLst>
        </pc:spChg>
      </pc:sldChg>
    </pc:docChg>
  </pc:docChgLst>
  <pc:docChgLst>
    <pc:chgData name="Jere Juunas Orjala" userId="S::jere.orjala@mobilepay.fi::6f697fba-ed1c-4725-84a0-ed3e080faa4d" providerId="AD" clId="Web-{661259EC-00EB-4F08-89F5-7C499670952F}"/>
    <pc:docChg chg="modSld">
      <pc:chgData name="Jere Juunas Orjala" userId="S::jere.orjala@mobilepay.fi::6f697fba-ed1c-4725-84a0-ed3e080faa4d" providerId="AD" clId="Web-{661259EC-00EB-4F08-89F5-7C499670952F}" dt="2022-02-22T10:37:49.448" v="0" actId="20577"/>
      <pc:docMkLst>
        <pc:docMk/>
      </pc:docMkLst>
      <pc:sldChg chg="modSp">
        <pc:chgData name="Jere Juunas Orjala" userId="S::jere.orjala@mobilepay.fi::6f697fba-ed1c-4725-84a0-ed3e080faa4d" providerId="AD" clId="Web-{661259EC-00EB-4F08-89F5-7C499670952F}" dt="2022-02-22T10:37:49.448" v="0" actId="20577"/>
        <pc:sldMkLst>
          <pc:docMk/>
          <pc:sldMk cId="4293197871" sldId="324"/>
        </pc:sldMkLst>
        <pc:spChg chg="mod">
          <ac:chgData name="Jere Juunas Orjala" userId="S::jere.orjala@mobilepay.fi::6f697fba-ed1c-4725-84a0-ed3e080faa4d" providerId="AD" clId="Web-{661259EC-00EB-4F08-89F5-7C499670952F}" dt="2022-02-22T10:37:49.448" v="0" actId="20577"/>
          <ac:spMkLst>
            <pc:docMk/>
            <pc:sldMk cId="4293197871" sldId="324"/>
            <ac:spMk id="11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2570" y="72570"/>
            <a:ext cx="29718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algn="l">
              <a:defRPr sz="1200"/>
            </a:lvl1pPr>
          </a:lstStyle>
          <a:p>
            <a:endParaRPr lang="en-US" sz="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2043" y="72570"/>
            <a:ext cx="29718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algn="r">
              <a:defRPr sz="1200"/>
            </a:lvl1pPr>
          </a:lstStyle>
          <a:p>
            <a:fld id="{38A3AD34-EEB9-4C9E-BF21-2EA80C15652E}" type="datetimeFigureOut">
              <a:rPr lang="en-US" sz="800" smtClean="0"/>
              <a:t>1/17/2023</a:t>
            </a:fld>
            <a:endParaRPr lang="en-US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2570" y="8948319"/>
            <a:ext cx="2971800" cy="123111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l">
              <a:defRPr sz="1200"/>
            </a:lvl1pPr>
          </a:lstStyle>
          <a:p>
            <a:endParaRPr lang="en-US" sz="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2043" y="8948319"/>
            <a:ext cx="2971800" cy="123111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r">
              <a:defRPr sz="1200"/>
            </a:lvl1pPr>
          </a:lstStyle>
          <a:p>
            <a:fld id="{09B54FEB-1CC3-4ADA-BC8C-8630FE204E89}" type="slidenum">
              <a:rPr lang="en-US" sz="800" smtClean="0"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90288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2570" y="72570"/>
            <a:ext cx="29718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algn="l">
              <a:defRPr sz="8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2043" y="72570"/>
            <a:ext cx="29718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algn="r">
              <a:defRPr sz="800"/>
            </a:lvl1pPr>
          </a:lstStyle>
          <a:p>
            <a:fld id="{4AAE48C0-F8CF-41BB-AD86-35BC16D02E78}" type="datetimeFigureOut">
              <a:rPr lang="en-GB" smtClean="0"/>
              <a:pPr/>
              <a:t>17/01/2023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8774" y="534844"/>
            <a:ext cx="6143626" cy="345695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2570" y="8948319"/>
            <a:ext cx="2971800" cy="123111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l">
              <a:defRPr sz="8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2043" y="8948319"/>
            <a:ext cx="2971800" cy="123111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r">
              <a:defRPr sz="800"/>
            </a:lvl1pPr>
          </a:lstStyle>
          <a:p>
            <a:fld id="{4B9FA167-6D91-40FB-A5E9-D55076958A4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58774" y="4228872"/>
            <a:ext cx="6143626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6813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marR="0" indent="-17780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7188" marR="0" indent="-179388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 typeface="Danske Text" panose="00000400000000000000" pitchFamily="2" charset="0"/>
      <a:buChar char="−"/>
      <a:tabLst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47675" marR="0" indent="-90488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 typeface="Danske Text" panose="00000400000000000000" pitchFamily="2" charset="0"/>
      <a:buChar char="∙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627063" marR="0" indent="-92075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 typeface="Danske Text" panose="00000400000000000000" pitchFamily="2" charset="0"/>
      <a:buChar char="∙"/>
      <a:tabLst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08038" marR="0" indent="-93663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 typeface="Danske Text" panose="00000400000000000000" pitchFamily="2" charset="0"/>
      <a:buChar char="∙"/>
      <a:tabLst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34988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8774" y="4228872"/>
            <a:ext cx="6143626" cy="18466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FA167-6D91-40FB-A5E9-D55076958A4E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5379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34988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5618" y="4566595"/>
            <a:ext cx="6089585" cy="184666"/>
          </a:xfr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>
            <a:spAutoFit/>
          </a:bodyPr>
          <a:lstStyle/>
          <a:p>
            <a:fld id="{4B9FA167-6D91-40FB-A5E9-D55076958A4E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04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34988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5618" y="4566595"/>
            <a:ext cx="6089585" cy="918310"/>
          </a:xfr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>
            <a:spAutoFit/>
          </a:bodyPr>
          <a:lstStyle/>
          <a:p>
            <a:fld id="{4B9FA167-6D91-40FB-A5E9-D55076958A4E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39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34988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FA167-6D91-40FB-A5E9-D55076958A4E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832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34988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FA167-6D91-40FB-A5E9-D55076958A4E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103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534988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FA167-6D91-40FB-A5E9-D55076958A4E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ske Tex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nske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83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0963" y="577850"/>
            <a:ext cx="6638925" cy="3733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5618" y="4566595"/>
            <a:ext cx="6089585" cy="18366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FA167-6D91-40FB-A5E9-D55076958A4E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69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oleObject" Target="../embeddings/oleObject15.bin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.bin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22.bin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26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oleObject" Target="../embeddings/oleObject31.bin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0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_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87" y="3706239"/>
            <a:ext cx="2194425" cy="2021829"/>
          </a:xfrm>
          <a:prstGeom prst="rect">
            <a:avLst/>
          </a:prstGeom>
        </p:spPr>
      </p:pic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326435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23804" y="2223222"/>
            <a:ext cx="8347568" cy="1077218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ts val="42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Presentation Title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23805" y="3446838"/>
            <a:ext cx="8347566" cy="184666"/>
          </a:xfrm>
        </p:spPr>
        <p:txBody>
          <a:bodyPr anchor="t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document type / audience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2000" y="6606933"/>
            <a:ext cx="2752589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D5A4159-1C9D-4C23-8DBB-0FD5BF49F859}" type="datetime1">
              <a:rPr lang="en-GB" smtClean="0"/>
              <a:pPr/>
              <a:t>17/01/2023</a:t>
            </a:fld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676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x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541532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HEADING placeholder 1"/>
          <p:cNvSpPr>
            <a:spLocks noGrp="1"/>
          </p:cNvSpPr>
          <p:nvPr>
            <p:ph type="body" sz="quarter" idx="50" hasCustomPrompt="1"/>
          </p:nvPr>
        </p:nvSpPr>
        <p:spPr>
          <a:xfrm>
            <a:off x="432000" y="1520825"/>
            <a:ext cx="5356586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0400" y="7059696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7952D7-4E08-421B-9537-2EE112E32DE3}" type="datetime1">
              <a:rPr lang="en-GB" smtClean="0"/>
              <a:pPr/>
              <a:t>17/01/2023</a:t>
            </a:fld>
            <a:endParaRPr lang="en-GB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3"/>
          </p:nvPr>
        </p:nvSpPr>
        <p:spPr>
          <a:xfrm>
            <a:off x="432000" y="1796400"/>
            <a:ext cx="5356587" cy="2052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7"/>
          </p:nvPr>
        </p:nvSpPr>
        <p:spPr>
          <a:xfrm>
            <a:off x="6267899" y="1796400"/>
            <a:ext cx="5356587" cy="2052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5" name="HEADING placeholder 1"/>
          <p:cNvSpPr>
            <a:spLocks noGrp="1"/>
          </p:cNvSpPr>
          <p:nvPr>
            <p:ph type="body" sz="quarter" idx="52" hasCustomPrompt="1"/>
          </p:nvPr>
        </p:nvSpPr>
        <p:spPr>
          <a:xfrm>
            <a:off x="6267900" y="1520825"/>
            <a:ext cx="5356586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17" name="HEADING placeholder 1"/>
          <p:cNvSpPr>
            <a:spLocks noGrp="1"/>
          </p:cNvSpPr>
          <p:nvPr>
            <p:ph type="body" sz="quarter" idx="53" hasCustomPrompt="1"/>
          </p:nvPr>
        </p:nvSpPr>
        <p:spPr>
          <a:xfrm>
            <a:off x="432000" y="4232925"/>
            <a:ext cx="5356586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54"/>
          </p:nvPr>
        </p:nvSpPr>
        <p:spPr>
          <a:xfrm>
            <a:off x="432000" y="4508500"/>
            <a:ext cx="5356587" cy="2052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55"/>
          </p:nvPr>
        </p:nvSpPr>
        <p:spPr>
          <a:xfrm>
            <a:off x="6267899" y="4508500"/>
            <a:ext cx="5356587" cy="2052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HEADING placeholder 1"/>
          <p:cNvSpPr>
            <a:spLocks noGrp="1"/>
          </p:cNvSpPr>
          <p:nvPr>
            <p:ph type="body" sz="quarter" idx="56" hasCustomPrompt="1"/>
          </p:nvPr>
        </p:nvSpPr>
        <p:spPr>
          <a:xfrm>
            <a:off x="6267900" y="4232925"/>
            <a:ext cx="5356586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29" name="Title 6"/>
          <p:cNvSpPr>
            <a:spLocks noGrp="1"/>
          </p:cNvSpPr>
          <p:nvPr>
            <p:ph type="title" hasCustomPrompt="1"/>
          </p:nvPr>
        </p:nvSpPr>
        <p:spPr>
          <a:xfrm>
            <a:off x="431800" y="728663"/>
            <a:ext cx="11192686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graphicFrame>
        <p:nvGraphicFramePr>
          <p:cNvPr id="22" name="Object 2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2418951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505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78339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7000334"/>
            <a:ext cx="2752589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E7BC8F-BFD3-4858-915D-99D9576C8415}" type="datetime1">
              <a:rPr lang="en-GB" smtClean="0"/>
              <a:pPr/>
              <a:t>17/01/2023</a:t>
            </a:fld>
            <a:endParaRPr lang="en-GB" dirty="0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391400" y="0"/>
            <a:ext cx="4800600" cy="6858000"/>
          </a:xfrm>
        </p:spPr>
        <p:txBody>
          <a:bodyPr lIns="36000" tIns="36000">
            <a:no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HEADING placeholder 1"/>
          <p:cNvSpPr>
            <a:spLocks noGrp="1"/>
          </p:cNvSpPr>
          <p:nvPr>
            <p:ph type="body" sz="quarter" idx="50" hasCustomPrompt="1"/>
          </p:nvPr>
        </p:nvSpPr>
        <p:spPr>
          <a:xfrm>
            <a:off x="432001" y="1514783"/>
            <a:ext cx="6706272" cy="215444"/>
          </a:xfrm>
          <a:noFill/>
        </p:spPr>
        <p:txBody>
          <a:bodyPr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51"/>
          </p:nvPr>
        </p:nvSpPr>
        <p:spPr>
          <a:xfrm>
            <a:off x="432000" y="1796236"/>
            <a:ext cx="6706271" cy="47649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31300" y="6637710"/>
            <a:ext cx="6706971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 marL="177800" indent="0">
              <a:buNone/>
              <a:defRPr sz="800"/>
            </a:lvl2pPr>
            <a:lvl3pPr marL="357188" indent="0">
              <a:buNone/>
              <a:defRPr sz="800"/>
            </a:lvl3pPr>
            <a:lvl4pPr marL="534987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31800" y="728663"/>
            <a:ext cx="6706471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– max. two lines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519113"/>
            <a:ext cx="6706471" cy="185621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chapter header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30"/>
          </p:nvPr>
        </p:nvSpPr>
        <p:spPr>
          <a:xfrm>
            <a:off x="9594059" y="-76620"/>
            <a:ext cx="2389618" cy="1120541"/>
          </a:xfrm>
          <a:blipFill dpi="0" rotWithShape="1">
            <a:blip r:embed="rId6"/>
            <a:srcRect/>
            <a:tile tx="0" ty="0" sx="53000" sy="53000" flip="none" algn="tl"/>
          </a:blipFill>
        </p:spPr>
        <p:txBody>
          <a:bodyPr t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graphicFrame>
        <p:nvGraphicFramePr>
          <p:cNvPr id="15" name="Object 1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09815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2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Single Chart</a:t>
            </a: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826238" y="6437376"/>
            <a:ext cx="10634400" cy="283464"/>
          </a:xfrm>
          <a:prstGeom prst="rect">
            <a:avLst/>
          </a:prstGeom>
        </p:spPr>
        <p:txBody>
          <a:bodyPr vert="horz" lIns="91440" tIns="0" rIns="91440" bIns="0" rtlCol="0" anchor="b" anchorCtr="0">
            <a:noAutofit/>
          </a:bodyPr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0159494-11C6-E74E-8D57-F829B0B264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7600" y="1152000"/>
            <a:ext cx="10634400" cy="313932"/>
          </a:xfrm>
          <a:noFill/>
        </p:spPr>
        <p:txBody>
          <a:bodyPr wrap="square" anchor="ctr" anchorCtr="0">
            <a:spAutoFit/>
          </a:bodyPr>
          <a:lstStyle>
            <a:lvl1pPr algn="ctr"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7DAADA-EE63-2044-A643-9587567FB5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8" y="6019931"/>
            <a:ext cx="1188720" cy="2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94">
          <p15:clr>
            <a:srgbClr val="FBAE40"/>
          </p15:clr>
        </p15:guide>
        <p15:guide id="2" orient="horz" pos="38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_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87" y="3706239"/>
            <a:ext cx="2194425" cy="2021829"/>
          </a:xfrm>
          <a:prstGeom prst="rect">
            <a:avLst/>
          </a:prstGeom>
        </p:spPr>
      </p:pic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1" name="Object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23804" y="2223222"/>
            <a:ext cx="8347568" cy="1077218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ts val="42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Presentation Title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23805" y="3446838"/>
            <a:ext cx="8347566" cy="184666"/>
          </a:xfrm>
        </p:spPr>
        <p:txBody>
          <a:bodyPr anchor="t" anchorCtr="0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document type / audience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2000" y="6606933"/>
            <a:ext cx="2752589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251BE6-8CE5-4926-AE3E-68F87F964A87}" type="datetime1">
              <a:rPr lang="en-GB" smtClean="0"/>
              <a:t>17/01/2023</a:t>
            </a:fld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336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lIns="36000" tIns="36000">
            <a:no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30"/>
          </p:nvPr>
        </p:nvSpPr>
        <p:spPr>
          <a:xfrm>
            <a:off x="4959876" y="3686783"/>
            <a:ext cx="2072210" cy="1598568"/>
          </a:xfrm>
          <a:blipFill dpi="0" rotWithShape="1">
            <a:blip r:embed="rId5"/>
            <a:srcRect/>
            <a:tile tx="0" ty="0" sx="66000" sy="66000" flip="none" algn="tl"/>
          </a:blipFill>
        </p:spPr>
        <p:txBody>
          <a:bodyPr tIns="3600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35268" y="6606934"/>
            <a:ext cx="2752589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921F05-7380-4701-B627-703C6F7E3697}" type="datetime1">
              <a:rPr lang="en-GB" smtClean="0"/>
              <a:t>17/01/2023</a:t>
            </a:fld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91295" y="2223222"/>
            <a:ext cx="9012586" cy="795089"/>
          </a:xfrm>
          <a:prstGeom prst="rect">
            <a:avLst/>
          </a:prstGeom>
        </p:spPr>
        <p:txBody>
          <a:bodyPr anchor="t" anchorCtr="0"/>
          <a:lstStyle>
            <a:lvl1pPr algn="ctr">
              <a:lnSpc>
                <a:spcPts val="6200"/>
              </a:lnSpc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breaker title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457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0400" y="7084605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694E17-F44F-4487-B150-7E9935A018EC}" type="datetime1">
              <a:rPr lang="en-GB" smtClean="0"/>
              <a:t>17/01/2023</a:t>
            </a:fld>
            <a:endParaRPr lang="en-GB" dirty="0"/>
          </a:p>
        </p:txBody>
      </p:sp>
      <p:sp>
        <p:nvSpPr>
          <p:cNvPr id="11" name="Title 6"/>
          <p:cNvSpPr>
            <a:spLocks noGrp="1"/>
          </p:cNvSpPr>
          <p:nvPr>
            <p:ph type="title" hasCustomPrompt="1"/>
          </p:nvPr>
        </p:nvSpPr>
        <p:spPr>
          <a:xfrm>
            <a:off x="431900" y="728663"/>
            <a:ext cx="11191775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153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2" name="Object 1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431900" y="1520824"/>
            <a:ext cx="11191775" cy="5040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0400" y="7019334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06FD6D-8C6F-4C65-BF95-BA24F8CB7354}" type="datetime1">
              <a:rPr lang="en-GB" smtClean="0"/>
              <a:t>17/01/2023</a:t>
            </a:fld>
            <a:endParaRPr lang="en-GB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519113"/>
            <a:ext cx="11191875" cy="185621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chapter header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6637710"/>
            <a:ext cx="10942944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 marL="177800" indent="0">
              <a:buNone/>
              <a:defRPr sz="800"/>
            </a:lvl2pPr>
            <a:lvl3pPr marL="357188" indent="0">
              <a:buNone/>
              <a:defRPr sz="800"/>
            </a:lvl3pPr>
            <a:lvl4pPr marL="534987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08875" y="53851"/>
            <a:ext cx="41148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GB" dirty="0"/>
          </a:p>
        </p:txBody>
      </p:sp>
      <p:sp>
        <p:nvSpPr>
          <p:cNvPr id="19" name="Title 6"/>
          <p:cNvSpPr>
            <a:spLocks noGrp="1"/>
          </p:cNvSpPr>
          <p:nvPr>
            <p:ph type="title" hasCustomPrompt="1"/>
          </p:nvPr>
        </p:nvSpPr>
        <p:spPr>
          <a:xfrm>
            <a:off x="431900" y="728663"/>
            <a:ext cx="11191775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55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2" name="Object 1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0400" y="7019334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4A635B-0ABE-4960-9B59-008A0BFEE70A}" type="datetime1">
              <a:rPr lang="en-GB" smtClean="0"/>
              <a:t>17/01/2023</a:t>
            </a:fld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sz="quarter" idx="17"/>
          </p:nvPr>
        </p:nvSpPr>
        <p:spPr>
          <a:xfrm>
            <a:off x="432002" y="1795463"/>
            <a:ext cx="11191114" cy="4765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HEADING placeholder 1"/>
          <p:cNvSpPr>
            <a:spLocks noGrp="1"/>
          </p:cNvSpPr>
          <p:nvPr>
            <p:ph type="body" sz="quarter" idx="50" hasCustomPrompt="1"/>
          </p:nvPr>
        </p:nvSpPr>
        <p:spPr>
          <a:xfrm>
            <a:off x="432002" y="1526044"/>
            <a:ext cx="11191674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6637710"/>
            <a:ext cx="10942944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 marL="177800" indent="0">
              <a:buNone/>
              <a:defRPr sz="800"/>
            </a:lvl2pPr>
            <a:lvl3pPr marL="357188" indent="0">
              <a:buNone/>
              <a:defRPr sz="800"/>
            </a:lvl3pPr>
            <a:lvl4pPr marL="534987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21" name="Title 6"/>
          <p:cNvSpPr>
            <a:spLocks noGrp="1"/>
          </p:cNvSpPr>
          <p:nvPr>
            <p:ph type="title" hasCustomPrompt="1"/>
          </p:nvPr>
        </p:nvSpPr>
        <p:spPr>
          <a:xfrm>
            <a:off x="432182" y="728663"/>
            <a:ext cx="11190934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519113"/>
            <a:ext cx="11191316" cy="185621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chapter header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GB" dirty="0"/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45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520824"/>
            <a:ext cx="5294683" cy="50403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710" y="1520824"/>
            <a:ext cx="5294966" cy="50403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0400" y="7064192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DB25EE-B910-4A10-83CF-2384FE19E7B1}" type="datetime1">
              <a:rPr lang="en-GB" smtClean="0"/>
              <a:t>17/01/2023</a:t>
            </a:fld>
            <a:endParaRPr lang="en-GB" dirty="0"/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31800" y="728663"/>
            <a:ext cx="11191876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12" name="Object 1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GB" dirty="0"/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28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0400" y="7064192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1E4438D-2001-4F56-955A-CA60F2152963}" type="datetime1">
              <a:rPr lang="en-GB" smtClean="0"/>
              <a:t>17/01/2023</a:t>
            </a:fld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432000" y="1520824"/>
            <a:ext cx="11191875" cy="23444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432000" y="4216644"/>
            <a:ext cx="11191875" cy="23444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itle 6"/>
          <p:cNvSpPr>
            <a:spLocks noGrp="1"/>
          </p:cNvSpPr>
          <p:nvPr>
            <p:ph type="title" hasCustomPrompt="1"/>
          </p:nvPr>
        </p:nvSpPr>
        <p:spPr>
          <a:xfrm>
            <a:off x="431800" y="728663"/>
            <a:ext cx="11191875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GB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6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014468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lIns="36000" tIns="36000">
            <a:no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30"/>
          </p:nvPr>
        </p:nvSpPr>
        <p:spPr>
          <a:xfrm>
            <a:off x="4959876" y="3686783"/>
            <a:ext cx="2072210" cy="1598568"/>
          </a:xfrm>
          <a:blipFill dpi="0" rotWithShape="1">
            <a:blip r:embed="rId5"/>
            <a:srcRect/>
            <a:tile tx="0" ty="0" sx="66000" sy="66000" flip="none" algn="tl"/>
          </a:blipFill>
        </p:spPr>
        <p:txBody>
          <a:bodyPr tIns="3600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35268" y="6606934"/>
            <a:ext cx="2752589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61D2423-DC7C-4239-9F6A-F74AADFD9F8E}" type="datetime1">
              <a:rPr lang="en-GB" smtClean="0"/>
              <a:pPr/>
              <a:t>17/01/2023</a:t>
            </a:fld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91295" y="2223222"/>
            <a:ext cx="9012586" cy="795089"/>
          </a:xfrm>
          <a:prstGeom prst="rect">
            <a:avLst/>
          </a:prstGeom>
        </p:spPr>
        <p:txBody>
          <a:bodyPr anchor="t" anchorCtr="0"/>
          <a:lstStyle>
            <a:lvl1pPr algn="ctr">
              <a:lnSpc>
                <a:spcPts val="6200"/>
              </a:lnSpc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breaker title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329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mparison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0400" y="7059696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7B0F633-D03A-4975-BBD8-93C4D6516AAC}" type="datetime1">
              <a:rPr lang="en-GB" smtClean="0"/>
              <a:t>17/01/2023</a:t>
            </a:fld>
            <a:endParaRPr lang="en-GB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31800" y="1796400"/>
            <a:ext cx="5333839" cy="47647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4"/>
          </p:nvPr>
        </p:nvSpPr>
        <p:spPr>
          <a:xfrm>
            <a:off x="6291186" y="1796400"/>
            <a:ext cx="5332490" cy="47647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HEADING placeholder 1"/>
          <p:cNvSpPr>
            <a:spLocks noGrp="1"/>
          </p:cNvSpPr>
          <p:nvPr>
            <p:ph type="body" sz="quarter" idx="50" hasCustomPrompt="1"/>
          </p:nvPr>
        </p:nvSpPr>
        <p:spPr>
          <a:xfrm>
            <a:off x="431801" y="1523620"/>
            <a:ext cx="5333838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22" name="HEADING placeholder 1"/>
          <p:cNvSpPr>
            <a:spLocks noGrp="1"/>
          </p:cNvSpPr>
          <p:nvPr>
            <p:ph type="body" sz="quarter" idx="51" hasCustomPrompt="1"/>
          </p:nvPr>
        </p:nvSpPr>
        <p:spPr>
          <a:xfrm>
            <a:off x="6290724" y="1523620"/>
            <a:ext cx="5332939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20" name="Title 6"/>
          <p:cNvSpPr>
            <a:spLocks noGrp="1"/>
          </p:cNvSpPr>
          <p:nvPr>
            <p:ph type="title" hasCustomPrompt="1"/>
          </p:nvPr>
        </p:nvSpPr>
        <p:spPr>
          <a:xfrm>
            <a:off x="431799" y="728663"/>
            <a:ext cx="11191875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GB" dirty="0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68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mparison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0400" y="7059696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26298E-036C-44A9-A4BE-95C0AD8DB062}" type="datetime1">
              <a:rPr lang="en-GB" smtClean="0"/>
              <a:t>17/01/2023</a:t>
            </a:fld>
            <a:endParaRPr lang="en-GB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3"/>
          </p:nvPr>
        </p:nvSpPr>
        <p:spPr>
          <a:xfrm>
            <a:off x="431900" y="1796400"/>
            <a:ext cx="11191775" cy="2052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HEADING placeholder 1"/>
          <p:cNvSpPr>
            <a:spLocks noGrp="1"/>
          </p:cNvSpPr>
          <p:nvPr>
            <p:ph type="body" sz="quarter" idx="50" hasCustomPrompt="1"/>
          </p:nvPr>
        </p:nvSpPr>
        <p:spPr>
          <a:xfrm>
            <a:off x="431900" y="1520825"/>
            <a:ext cx="11191775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51"/>
          </p:nvPr>
        </p:nvSpPr>
        <p:spPr>
          <a:xfrm>
            <a:off x="431900" y="4508500"/>
            <a:ext cx="11191775" cy="2052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HEADING placeholder 1"/>
          <p:cNvSpPr>
            <a:spLocks noGrp="1"/>
          </p:cNvSpPr>
          <p:nvPr>
            <p:ph type="body" sz="quarter" idx="52" hasCustomPrompt="1"/>
          </p:nvPr>
        </p:nvSpPr>
        <p:spPr>
          <a:xfrm>
            <a:off x="431900" y="4232925"/>
            <a:ext cx="11191775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22" name="Title 6"/>
          <p:cNvSpPr>
            <a:spLocks noGrp="1"/>
          </p:cNvSpPr>
          <p:nvPr>
            <p:ph type="title" hasCustomPrompt="1"/>
          </p:nvPr>
        </p:nvSpPr>
        <p:spPr>
          <a:xfrm>
            <a:off x="432081" y="728663"/>
            <a:ext cx="11191417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graphicFrame>
        <p:nvGraphicFramePr>
          <p:cNvPr id="14" name="Object 1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GB" dirty="0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051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x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HEADING placeholder 1"/>
          <p:cNvSpPr>
            <a:spLocks noGrp="1"/>
          </p:cNvSpPr>
          <p:nvPr>
            <p:ph type="body" sz="quarter" idx="50" hasCustomPrompt="1"/>
          </p:nvPr>
        </p:nvSpPr>
        <p:spPr>
          <a:xfrm>
            <a:off x="432000" y="1520825"/>
            <a:ext cx="5356586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0400" y="7059696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F2A0AD-3CCB-43C9-A537-7B00D36CBDD9}" type="datetime1">
              <a:rPr lang="en-GB" smtClean="0"/>
              <a:t>17/01/2023</a:t>
            </a:fld>
            <a:endParaRPr lang="en-GB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3"/>
          </p:nvPr>
        </p:nvSpPr>
        <p:spPr>
          <a:xfrm>
            <a:off x="432000" y="1796400"/>
            <a:ext cx="5356587" cy="2052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7"/>
          </p:nvPr>
        </p:nvSpPr>
        <p:spPr>
          <a:xfrm>
            <a:off x="6267899" y="1796400"/>
            <a:ext cx="5356587" cy="2052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5" name="HEADING placeholder 1"/>
          <p:cNvSpPr>
            <a:spLocks noGrp="1"/>
          </p:cNvSpPr>
          <p:nvPr>
            <p:ph type="body" sz="quarter" idx="52" hasCustomPrompt="1"/>
          </p:nvPr>
        </p:nvSpPr>
        <p:spPr>
          <a:xfrm>
            <a:off x="6267900" y="1520825"/>
            <a:ext cx="5356586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17" name="HEADING placeholder 1"/>
          <p:cNvSpPr>
            <a:spLocks noGrp="1"/>
          </p:cNvSpPr>
          <p:nvPr>
            <p:ph type="body" sz="quarter" idx="53" hasCustomPrompt="1"/>
          </p:nvPr>
        </p:nvSpPr>
        <p:spPr>
          <a:xfrm>
            <a:off x="432000" y="4232925"/>
            <a:ext cx="5356586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54"/>
          </p:nvPr>
        </p:nvSpPr>
        <p:spPr>
          <a:xfrm>
            <a:off x="432000" y="4508500"/>
            <a:ext cx="5356587" cy="2052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Content Placeholder 2"/>
          <p:cNvSpPr>
            <a:spLocks noGrp="1"/>
          </p:cNvSpPr>
          <p:nvPr>
            <p:ph sz="half" idx="55"/>
          </p:nvPr>
        </p:nvSpPr>
        <p:spPr>
          <a:xfrm>
            <a:off x="6267899" y="4508500"/>
            <a:ext cx="5356587" cy="2052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7" name="HEADING placeholder 1"/>
          <p:cNvSpPr>
            <a:spLocks noGrp="1"/>
          </p:cNvSpPr>
          <p:nvPr>
            <p:ph type="body" sz="quarter" idx="56" hasCustomPrompt="1"/>
          </p:nvPr>
        </p:nvSpPr>
        <p:spPr>
          <a:xfrm>
            <a:off x="6267900" y="4232925"/>
            <a:ext cx="5356586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29" name="Title 6"/>
          <p:cNvSpPr>
            <a:spLocks noGrp="1"/>
          </p:cNvSpPr>
          <p:nvPr>
            <p:ph type="title" hasCustomPrompt="1"/>
          </p:nvPr>
        </p:nvSpPr>
        <p:spPr>
          <a:xfrm>
            <a:off x="431800" y="728663"/>
            <a:ext cx="11192686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graphicFrame>
        <p:nvGraphicFramePr>
          <p:cNvPr id="22" name="Object 2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2" name="Object 2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GB" dirty="0"/>
          </a:p>
        </p:txBody>
      </p:sp>
      <p:sp>
        <p:nvSpPr>
          <p:cNvPr id="32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9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7000334"/>
            <a:ext cx="2752589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EF8CA2-192E-4710-8EDB-DCA980B5304A}" type="datetime1">
              <a:rPr lang="en-GB" smtClean="0"/>
              <a:t>17/01/2023</a:t>
            </a:fld>
            <a:endParaRPr lang="en-GB" dirty="0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391400" y="0"/>
            <a:ext cx="4800600" cy="6858000"/>
          </a:xfrm>
        </p:spPr>
        <p:txBody>
          <a:bodyPr lIns="36000" tIns="36000">
            <a:no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HEADING placeholder 1"/>
          <p:cNvSpPr>
            <a:spLocks noGrp="1"/>
          </p:cNvSpPr>
          <p:nvPr>
            <p:ph type="body" sz="quarter" idx="50" hasCustomPrompt="1"/>
          </p:nvPr>
        </p:nvSpPr>
        <p:spPr>
          <a:xfrm>
            <a:off x="432001" y="1514783"/>
            <a:ext cx="6706272" cy="215444"/>
          </a:xfrm>
          <a:noFill/>
        </p:spPr>
        <p:txBody>
          <a:bodyPr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51"/>
          </p:nvPr>
        </p:nvSpPr>
        <p:spPr>
          <a:xfrm>
            <a:off x="432000" y="1796236"/>
            <a:ext cx="6706271" cy="47649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31300" y="6637710"/>
            <a:ext cx="6706971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 marL="177800" indent="0">
              <a:buNone/>
              <a:defRPr sz="800"/>
            </a:lvl2pPr>
            <a:lvl3pPr marL="357188" indent="0">
              <a:buNone/>
              <a:defRPr sz="800"/>
            </a:lvl3pPr>
            <a:lvl4pPr marL="534987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31800" y="728663"/>
            <a:ext cx="6706471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– max. two lines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519113"/>
            <a:ext cx="6706471" cy="185621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chapter header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30"/>
          </p:nvPr>
        </p:nvSpPr>
        <p:spPr>
          <a:xfrm>
            <a:off x="9594059" y="-76620"/>
            <a:ext cx="2389618" cy="1120541"/>
          </a:xfrm>
          <a:blipFill dpi="0" rotWithShape="1">
            <a:blip r:embed="rId6"/>
            <a:srcRect/>
            <a:tile tx="0" ty="0" sx="53000" sy="53000" flip="none" algn="tl"/>
          </a:blipFill>
        </p:spPr>
        <p:txBody>
          <a:bodyPr t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graphicFrame>
        <p:nvGraphicFramePr>
          <p:cNvPr id="15" name="Object 1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15" name="Object 1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GB" dirty="0"/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47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lIns="36000" tIns="36000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801" y="4074530"/>
            <a:ext cx="11315700" cy="886397"/>
          </a:xfrm>
          <a:prstGeom prst="rect">
            <a:avLst/>
          </a:prstGeom>
        </p:spPr>
        <p:txBody>
          <a:bodyPr anchor="t" anchorCtr="0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Presentation Title – increase font size for large audience – max.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1801" y="5077820"/>
            <a:ext cx="11315700" cy="184666"/>
          </a:xfrm>
        </p:spPr>
        <p:txBody>
          <a:bodyPr anchor="t" anchorCtr="0"/>
          <a:lstStyle>
            <a:lvl1pPr marL="0" indent="0" algn="l"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dirty="0"/>
              <a:t>Click to add document type / audience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606933"/>
            <a:ext cx="2752589" cy="123111"/>
          </a:xfrm>
        </p:spPr>
        <p:txBody>
          <a:bodyPr/>
          <a:lstStyle/>
          <a:p>
            <a:fld id="{BBF28E01-E9CF-4773-8FCC-481D6D19FDCB}" type="datetime1">
              <a:rPr lang="en-GB" noProof="0" smtClean="0"/>
              <a:t>17/01/2023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32700" y="53851"/>
            <a:ext cx="4114800" cy="123111"/>
          </a:xfrm>
        </p:spPr>
        <p:txBody>
          <a:bodyPr/>
          <a:lstStyle/>
          <a:p>
            <a:r>
              <a:rPr lang="en-US" noProof="0" dirty="0"/>
              <a:t>MobilePay Finland Oy General presentation - January 2019</a:t>
            </a:r>
            <a:r>
              <a:rPr lang="fi-FI" noProof="0" dirty="0"/>
              <a:t> 20.12.2018</a:t>
            </a:r>
            <a:endParaRPr lang="en-GB" noProof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32" y="186389"/>
            <a:ext cx="1502057" cy="43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28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AA57-53C3-4AB8-8BF9-C6EF2830E485}" type="datetime1">
              <a:rPr lang="en-GB" smtClean="0"/>
              <a:t>17/01/2023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D6DF50-ECF2-41E4-90B9-C8B74DA65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7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502" y="250748"/>
            <a:ext cx="1751588" cy="1981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0400" y="7019334"/>
            <a:ext cx="2743200" cy="123111"/>
          </a:xfrm>
        </p:spPr>
        <p:txBody>
          <a:bodyPr/>
          <a:lstStyle/>
          <a:p>
            <a:fld id="{8948DD6B-8DD5-4375-8049-05E314F23FAA}" type="datetime1">
              <a:rPr lang="en-GB" smtClean="0">
                <a:solidFill>
                  <a:srgbClr val="000000"/>
                </a:solidFill>
              </a:rPr>
              <a:t>17/01/2023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32700" y="54001"/>
            <a:ext cx="4114800" cy="123111"/>
          </a:xfr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MobilePay Finland Oy General presentation - January 2019</a:t>
            </a:r>
            <a:r>
              <a:rPr lang="fi-FI" dirty="0">
                <a:solidFill>
                  <a:srgbClr val="000000"/>
                </a:solidFill>
              </a:rPr>
              <a:t> 20.12.2018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31300" y="6637710"/>
            <a:ext cx="10942944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/>
            </a:lvl1pPr>
            <a:lvl2pPr marL="177800" indent="0">
              <a:buNone/>
              <a:defRPr sz="800"/>
            </a:lvl2pPr>
            <a:lvl3pPr marL="357188" indent="0">
              <a:buNone/>
              <a:defRPr sz="800"/>
            </a:lvl3pPr>
            <a:lvl4pPr marL="534987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889" y="1522800"/>
            <a:ext cx="11316200" cy="1231106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29889" y="739703"/>
            <a:ext cx="11316200" cy="276999"/>
          </a:xfrm>
        </p:spPr>
        <p:txBody>
          <a:bodyPr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Slide Title – increase font size for large audience – max. two lines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11032273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rgbClr val="000000"/>
                </a:solidFill>
              </a:rPr>
              <a:pPr/>
              <a:t>‹#›</a:t>
            </a:fld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032273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rgbClr val="000000"/>
                </a:solidFill>
              </a:rPr>
              <a:pPr/>
              <a:t>‹#›</a:t>
            </a:fld>
            <a:endParaRPr lang="en-GB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38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2" name="Object 1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0400" y="7019334"/>
            <a:ext cx="2743200" cy="123111"/>
          </a:xfrm>
        </p:spPr>
        <p:txBody>
          <a:bodyPr/>
          <a:lstStyle/>
          <a:p>
            <a:fld id="{90E14EC7-3B22-44AE-AB42-55D5F2D90FFA}" type="datetime1">
              <a:rPr lang="en-GB" smtClean="0"/>
              <a:t>17/01/2023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32700" y="54001"/>
            <a:ext cx="4114800" cy="123111"/>
          </a:xfrm>
        </p:spPr>
        <p:txBody>
          <a:bodyPr>
            <a:spAutoFit/>
          </a:bodyPr>
          <a:lstStyle/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31300" y="6637710"/>
            <a:ext cx="10942944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/>
            </a:lvl1pPr>
            <a:lvl2pPr marL="177800" indent="0">
              <a:buNone/>
              <a:defRPr sz="800"/>
            </a:lvl2pPr>
            <a:lvl3pPr marL="357188" indent="0">
              <a:buNone/>
              <a:defRPr sz="800"/>
            </a:lvl3pPr>
            <a:lvl4pPr marL="534987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889" y="1522800"/>
            <a:ext cx="11316200" cy="1231106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29889" y="739703"/>
            <a:ext cx="11316200" cy="332399"/>
          </a:xfrm>
        </p:spPr>
        <p:txBody>
          <a:bodyPr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Slide Title – increase font size for large audience – max. two lines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11032273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032273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809" y="250748"/>
            <a:ext cx="1313691" cy="1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1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0400" y="7084605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F482FB-B023-4CBB-8046-4D830E895C90}" type="datetime1">
              <a:rPr lang="en-GB" smtClean="0"/>
              <a:pPr/>
              <a:t>17/01/2023</a:t>
            </a:fld>
            <a:endParaRPr lang="en-GB" dirty="0"/>
          </a:p>
        </p:txBody>
      </p:sp>
      <p:sp>
        <p:nvSpPr>
          <p:cNvPr id="11" name="Title 6"/>
          <p:cNvSpPr>
            <a:spLocks noGrp="1"/>
          </p:cNvSpPr>
          <p:nvPr>
            <p:ph type="title" hasCustomPrompt="1"/>
          </p:nvPr>
        </p:nvSpPr>
        <p:spPr>
          <a:xfrm>
            <a:off x="431900" y="728663"/>
            <a:ext cx="11191775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98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73210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431900" y="1520824"/>
            <a:ext cx="11191775" cy="504031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0400" y="7019334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6DF438-9CC2-4A49-A657-78DE437E5C5C}" type="datetime1">
              <a:rPr lang="en-GB" smtClean="0"/>
              <a:pPr/>
              <a:t>17/01/2023</a:t>
            </a:fld>
            <a:endParaRPr lang="en-GB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519113"/>
            <a:ext cx="11191875" cy="185621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chapter header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6637710"/>
            <a:ext cx="10942944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 marL="177800" indent="0">
              <a:buNone/>
              <a:defRPr sz="800"/>
            </a:lvl2pPr>
            <a:lvl3pPr marL="357188" indent="0">
              <a:buNone/>
              <a:defRPr sz="800"/>
            </a:lvl3pPr>
            <a:lvl4pPr marL="534987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08875" y="53851"/>
            <a:ext cx="41148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Title 6"/>
          <p:cNvSpPr>
            <a:spLocks noGrp="1"/>
          </p:cNvSpPr>
          <p:nvPr>
            <p:ph type="title" hasCustomPrompt="1"/>
          </p:nvPr>
        </p:nvSpPr>
        <p:spPr>
          <a:xfrm>
            <a:off x="431900" y="728663"/>
            <a:ext cx="11191775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60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814706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0400" y="7019334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60169C-9E24-485A-B7A8-19D9A23B43F5}" type="datetime1">
              <a:rPr lang="en-GB" smtClean="0"/>
              <a:pPr/>
              <a:t>17/01/2023</a:t>
            </a:fld>
            <a:endParaRPr lang="en-GB" dirty="0"/>
          </a:p>
        </p:txBody>
      </p:sp>
      <p:sp>
        <p:nvSpPr>
          <p:cNvPr id="17" name="Content Placeholder 2"/>
          <p:cNvSpPr>
            <a:spLocks noGrp="1"/>
          </p:cNvSpPr>
          <p:nvPr>
            <p:ph sz="quarter" idx="17"/>
          </p:nvPr>
        </p:nvSpPr>
        <p:spPr>
          <a:xfrm>
            <a:off x="432002" y="1795463"/>
            <a:ext cx="11191114" cy="4765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HEADING placeholder 1"/>
          <p:cNvSpPr>
            <a:spLocks noGrp="1"/>
          </p:cNvSpPr>
          <p:nvPr>
            <p:ph type="body" sz="quarter" idx="50" hasCustomPrompt="1"/>
          </p:nvPr>
        </p:nvSpPr>
        <p:spPr>
          <a:xfrm>
            <a:off x="432002" y="1526044"/>
            <a:ext cx="11191674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6637710"/>
            <a:ext cx="10942944" cy="12311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 marL="177800" indent="0">
              <a:buNone/>
              <a:defRPr sz="800"/>
            </a:lvl2pPr>
            <a:lvl3pPr marL="357188" indent="0">
              <a:buNone/>
              <a:defRPr sz="800"/>
            </a:lvl3pPr>
            <a:lvl4pPr marL="534987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21" name="Title 6"/>
          <p:cNvSpPr>
            <a:spLocks noGrp="1"/>
          </p:cNvSpPr>
          <p:nvPr>
            <p:ph type="title" hasCustomPrompt="1"/>
          </p:nvPr>
        </p:nvSpPr>
        <p:spPr>
          <a:xfrm>
            <a:off x="432182" y="728663"/>
            <a:ext cx="11190934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519113"/>
            <a:ext cx="11191316" cy="185621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chapter header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80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62198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520824"/>
            <a:ext cx="5294683" cy="50403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710" y="1520824"/>
            <a:ext cx="5294966" cy="50403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0400" y="7064192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D20B1F-20AE-4F8D-832A-F732FDE213D5}" type="datetime1">
              <a:rPr lang="en-GB" smtClean="0"/>
              <a:pPr/>
              <a:t>17/01/2023</a:t>
            </a:fld>
            <a:endParaRPr lang="en-GB" dirty="0"/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31800" y="728663"/>
            <a:ext cx="11191876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413750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9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0400" y="7064192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D20B1F-20AE-4F8D-832A-F732FDE213D5}" type="datetime1">
              <a:rPr lang="en-GB" smtClean="0"/>
              <a:pPr/>
              <a:t>17/01/2023</a:t>
            </a:fld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432000" y="1520824"/>
            <a:ext cx="11191875" cy="23444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432000" y="4216644"/>
            <a:ext cx="11191875" cy="23444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itle 6"/>
          <p:cNvSpPr>
            <a:spLocks noGrp="1"/>
          </p:cNvSpPr>
          <p:nvPr>
            <p:ph type="title" hasCustomPrompt="1"/>
          </p:nvPr>
        </p:nvSpPr>
        <p:spPr>
          <a:xfrm>
            <a:off x="431800" y="728663"/>
            <a:ext cx="11191875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72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mparison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284544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0400" y="7059696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7952D7-4E08-421B-9537-2EE112E32DE3}" type="datetime1">
              <a:rPr lang="en-GB" smtClean="0"/>
              <a:pPr/>
              <a:t>17/01/2023</a:t>
            </a:fld>
            <a:endParaRPr lang="en-GB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3"/>
          </p:nvPr>
        </p:nvSpPr>
        <p:spPr>
          <a:xfrm>
            <a:off x="431800" y="1796400"/>
            <a:ext cx="5333839" cy="47647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4"/>
          </p:nvPr>
        </p:nvSpPr>
        <p:spPr>
          <a:xfrm>
            <a:off x="6291186" y="1796400"/>
            <a:ext cx="5332490" cy="47647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HEADING placeholder 1"/>
          <p:cNvSpPr>
            <a:spLocks noGrp="1"/>
          </p:cNvSpPr>
          <p:nvPr>
            <p:ph type="body" sz="quarter" idx="50" hasCustomPrompt="1"/>
          </p:nvPr>
        </p:nvSpPr>
        <p:spPr>
          <a:xfrm>
            <a:off x="431801" y="1523620"/>
            <a:ext cx="5333838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22" name="HEADING placeholder 1"/>
          <p:cNvSpPr>
            <a:spLocks noGrp="1"/>
          </p:cNvSpPr>
          <p:nvPr>
            <p:ph type="body" sz="quarter" idx="51" hasCustomPrompt="1"/>
          </p:nvPr>
        </p:nvSpPr>
        <p:spPr>
          <a:xfrm>
            <a:off x="6290724" y="1523620"/>
            <a:ext cx="5332939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20" name="Title 6"/>
          <p:cNvSpPr>
            <a:spLocks noGrp="1"/>
          </p:cNvSpPr>
          <p:nvPr>
            <p:ph type="title" hasCustomPrompt="1"/>
          </p:nvPr>
        </p:nvSpPr>
        <p:spPr>
          <a:xfrm>
            <a:off x="431799" y="728663"/>
            <a:ext cx="11191875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3993394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6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mparison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17146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0400" y="7059696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7952D7-4E08-421B-9537-2EE112E32DE3}" type="datetime1">
              <a:rPr lang="en-GB" smtClean="0"/>
              <a:pPr/>
              <a:t>17/01/2023</a:t>
            </a:fld>
            <a:endParaRPr lang="en-GB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3"/>
          </p:nvPr>
        </p:nvSpPr>
        <p:spPr>
          <a:xfrm>
            <a:off x="431900" y="1796400"/>
            <a:ext cx="11191775" cy="2052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HEADING placeholder 1"/>
          <p:cNvSpPr>
            <a:spLocks noGrp="1"/>
          </p:cNvSpPr>
          <p:nvPr>
            <p:ph type="body" sz="quarter" idx="50" hasCustomPrompt="1"/>
          </p:nvPr>
        </p:nvSpPr>
        <p:spPr>
          <a:xfrm>
            <a:off x="431900" y="1520825"/>
            <a:ext cx="11191775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51"/>
          </p:nvPr>
        </p:nvSpPr>
        <p:spPr>
          <a:xfrm>
            <a:off x="431900" y="4508500"/>
            <a:ext cx="11191775" cy="20526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HEADING placeholder 1"/>
          <p:cNvSpPr>
            <a:spLocks noGrp="1"/>
          </p:cNvSpPr>
          <p:nvPr>
            <p:ph type="body" sz="quarter" idx="52" hasCustomPrompt="1"/>
          </p:nvPr>
        </p:nvSpPr>
        <p:spPr>
          <a:xfrm>
            <a:off x="431900" y="4232925"/>
            <a:ext cx="11191775" cy="215444"/>
          </a:xfrm>
          <a:noFill/>
        </p:spPr>
        <p:txBody>
          <a:bodyPr wrap="square" bIns="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Description (max 1 line)</a:t>
            </a:r>
            <a:endParaRPr lang="en-US" dirty="0"/>
          </a:p>
        </p:txBody>
      </p:sp>
      <p:sp>
        <p:nvSpPr>
          <p:cNvPr id="22" name="Title 6"/>
          <p:cNvSpPr>
            <a:spLocks noGrp="1"/>
          </p:cNvSpPr>
          <p:nvPr>
            <p:ph type="title" hasCustomPrompt="1"/>
          </p:nvPr>
        </p:nvSpPr>
        <p:spPr>
          <a:xfrm>
            <a:off x="432081" y="728663"/>
            <a:ext cx="11191417" cy="55399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Slide Title – increase font size for large audience </a:t>
            </a:r>
            <a:br>
              <a:rPr lang="en-GB" dirty="0"/>
            </a:br>
            <a:r>
              <a:rPr lang="en-GB" dirty="0"/>
              <a:t>– max. two lines</a:t>
            </a:r>
          </a:p>
        </p:txBody>
      </p:sp>
      <p:graphicFrame>
        <p:nvGraphicFramePr>
          <p:cNvPr id="14" name="Object 1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923141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0909858" y="6637710"/>
            <a:ext cx="713817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F008E4-3560-43CF-89A1-9929632734E7}" type="slidenum">
              <a:rPr lang="en-GB" sz="800" smtClean="0">
                <a:solidFill>
                  <a:schemeClr val="tx1"/>
                </a:solidFill>
              </a:rPr>
              <a:pPr/>
              <a:t>‹#›</a:t>
            </a:fld>
            <a:endParaRPr lang="en-GB" sz="80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84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ags" Target="../tags/tag19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ags" Target="../tags/tag18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oleObject" Target="../embeddings/oleObject16.bin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62140547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197" y="1520825"/>
            <a:ext cx="11191478" cy="50403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2197" y="6606933"/>
            <a:ext cx="2752589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0E7BC8F-BFD3-4858-915D-99D9576C8415}" type="datetime1">
              <a:rPr lang="en-GB" smtClean="0"/>
              <a:pPr/>
              <a:t>17/01/2023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32197" y="730616"/>
            <a:ext cx="11191478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noProof="0" dirty="0"/>
              <a:t>Click to add Slide Title – increase font size for large audience </a:t>
            </a:r>
            <a:br>
              <a:rPr lang="en-GB" noProof="0" dirty="0"/>
            </a:br>
            <a:r>
              <a:rPr lang="en-GB" noProof="0" dirty="0"/>
              <a:t>– max. two lines</a:t>
            </a:r>
          </a:p>
        </p:txBody>
      </p:sp>
      <p:sp>
        <p:nvSpPr>
          <p:cNvPr id="2" name="empower - DO NOT DELETE!!!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3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2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600" indent="-355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Paytype" panose="020B0503030000000000" pitchFamily="34" charset="0"/>
        <a:buChar char="→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730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Danske Text" panose="00000400000000000000" pitchFamily="2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Danske Text" panose="00000400000000000000" pitchFamily="2" charset="0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858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Danske Text" panose="00000400000000000000" pitchFamily="2" charset="0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63638" indent="-1730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Danske Text" panose="00000400000000000000" pitchFamily="2" charset="0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327" userDrawn="1">
          <p15:clr>
            <a:srgbClr val="F26B43"/>
          </p15:clr>
        </p15:guide>
        <p15:guide id="1" pos="272" userDrawn="1">
          <p15:clr>
            <a:srgbClr val="F26B43"/>
          </p15:clr>
        </p15:guide>
        <p15:guide id="2" orient="horz" pos="4133" userDrawn="1">
          <p15:clr>
            <a:srgbClr val="F26B43"/>
          </p15:clr>
        </p15:guide>
        <p15:guide id="3" orient="horz" pos="1131" userDrawn="1">
          <p15:clr>
            <a:srgbClr val="F26B43"/>
          </p15:clr>
        </p15:guide>
        <p15:guide id="4" orient="horz" pos="879" userDrawn="1">
          <p15:clr>
            <a:srgbClr val="F26B43"/>
          </p15:clr>
        </p15:guide>
        <p15:guide id="5" orient="horz" pos="459" userDrawn="1">
          <p15:clr>
            <a:srgbClr val="F26B43"/>
          </p15:clr>
        </p15:guide>
        <p15:guide id="6" orient="horz" pos="958" userDrawn="1">
          <p15:clr>
            <a:srgbClr val="F26B43"/>
          </p15:clr>
        </p15:guide>
        <p15:guide id="7" pos="732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197" y="1520825"/>
            <a:ext cx="11191478" cy="50403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2197" y="6606933"/>
            <a:ext cx="2752589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1F0A1BC-3AE9-4584-9B78-100153A8362A}" type="datetime1">
              <a:rPr lang="en-GB" smtClean="0"/>
              <a:t>17/01/2023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08875" y="53851"/>
            <a:ext cx="4114800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MobilePay Finland Oy General presentation - January 2019</a:t>
            </a:r>
            <a:r>
              <a:rPr lang="fi-FI" dirty="0"/>
              <a:t> 20.12.2018</a:t>
            </a:r>
            <a:endParaRPr lang="en-GB" dirty="0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32197" y="730616"/>
            <a:ext cx="11191478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GB" noProof="0" dirty="0"/>
              <a:t>Click to add Slide Title – increase font size for large audience </a:t>
            </a:r>
            <a:br>
              <a:rPr lang="en-GB" noProof="0" dirty="0"/>
            </a:br>
            <a:r>
              <a:rPr lang="en-GB" noProof="0" dirty="0"/>
              <a:t>– max. two lines</a:t>
            </a:r>
          </a:p>
        </p:txBody>
      </p:sp>
      <p:sp>
        <p:nvSpPr>
          <p:cNvPr id="2" name="empower - DO NOT DELETE!!!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1600" dirty="0" err="1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6607" r="23912" b="26878"/>
          <a:stretch/>
        </p:blipFill>
        <p:spPr>
          <a:xfrm>
            <a:off x="10137775" y="225601"/>
            <a:ext cx="1539875" cy="5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2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600" indent="-3556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Paytype" panose="020B0503030000000000" pitchFamily="34" charset="0"/>
        <a:buChar char="→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730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Danske Text" panose="00000400000000000000" pitchFamily="2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Danske Text" panose="00000400000000000000" pitchFamily="2" charset="0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85838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Danske Text" panose="00000400000000000000" pitchFamily="2" charset="0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63638" indent="-1730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Danske Text" panose="00000400000000000000" pitchFamily="2" charset="0"/>
        <a:buChar char="∙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327">
          <p15:clr>
            <a:srgbClr val="F26B43"/>
          </p15:clr>
        </p15:guide>
        <p15:guide id="1" pos="272">
          <p15:clr>
            <a:srgbClr val="F26B43"/>
          </p15:clr>
        </p15:guide>
        <p15:guide id="2" orient="horz" pos="4133">
          <p15:clr>
            <a:srgbClr val="F26B43"/>
          </p15:clr>
        </p15:guide>
        <p15:guide id="3" orient="horz" pos="1131">
          <p15:clr>
            <a:srgbClr val="F26B43"/>
          </p15:clr>
        </p15:guide>
        <p15:guide id="4" orient="horz" pos="879">
          <p15:clr>
            <a:srgbClr val="F26B43"/>
          </p15:clr>
        </p15:guide>
        <p15:guide id="5" orient="horz" pos="459">
          <p15:clr>
            <a:srgbClr val="F26B43"/>
          </p15:clr>
        </p15:guide>
        <p15:guide id="6" orient="horz" pos="958">
          <p15:clr>
            <a:srgbClr val="F26B43"/>
          </p15:clr>
        </p15:guide>
        <p15:guide id="7" pos="732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emf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obilepay.fi/yrityksille/myyntipisteet/mobilepay-myshop" TargetMode="External"/><Relationship Id="rId3" Type="http://schemas.openxmlformats.org/officeDocument/2006/relationships/tags" Target="../tags/tag41.xml"/><Relationship Id="rId7" Type="http://schemas.openxmlformats.org/officeDocument/2006/relationships/image" Target="../media/image9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20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image" Target="../media/image12.png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image" Target="../media/image11.jpg"/><Relationship Id="rId2" Type="http://schemas.openxmlformats.org/officeDocument/2006/relationships/tags" Target="../tags/tag45.xml"/><Relationship Id="rId16" Type="http://schemas.openxmlformats.org/officeDocument/2006/relationships/image" Target="../media/image15.jp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48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mobilepay.fi/yrityksille/maksulinkki" TargetMode="External"/><Relationship Id="rId4" Type="http://schemas.openxmlformats.org/officeDocument/2006/relationships/hyperlink" Target="https://mobilepay.fi/materiaali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3.xml"/><Relationship Id="rId6" Type="http://schemas.openxmlformats.org/officeDocument/2006/relationships/hyperlink" Target="https://admin.mobilepay.fi/" TargetMode="Externa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hyperlink" Target="https://admin.mobilepay.fi/account/init-onboard?redirectUri=/account/connect/authorize/callback%3Fclient_id%3Dbusiness_admin_web%26redirect_uri%3Dhttps%253A%252F%252Fadmin.mobilepay.fi%252Fbusinessadmin-deploy-fi-website%252FLogin%252FVerify%252Fsignin-oidc%26response_mode%3Dform_post%26response_type%3Dcode%2520id_token%26scope%3Dopenid%2520merchant.write%2520authentication.write%2520mobilepaynumber.write%2520paymentsources_accounts.write%2520payments_refunds.write%2520authentication.cred%2520subscriptions.read%2520subscriptions.write%2520subscriptions%2520mobilepaynumber.read%2520merchant.read%2520db_mobilepay_base%2520db_mobilepay_standard%2520revenue%2520pos%2520transactionreporting%26state%3DOpenIdConnect.AuthenticationProperties%253D-bJWTfBiPDYK8UbKuyRtjIav4vQOQXkO1x1s-qDAMspTjrIECP0PJZRxvdAXBpsx-Bb2TvnwtBlID0CB7LmS8QBpBG3X0Dsb5E6YnMuRcJ93uLUXOnFyhL-4IWIfvOdWywqqEx3t3R_5ahgrRB9lIks0a_aLoLI1_mA9refRgYEnnHgX7OEodAbP6LtCkx8-wcgyc_NkRH9nZTI4iPP5irhncb5HyZvBGgdQWGr7CyN2Qz4g5oN6EOLP5FIe-gJ0ISqZ4SSF3j2I6dgEd9zsxnXXWlIW1IJO-RRUIT-pEXAfiUiFAwGkMYVPLMFlp1J6BSe_Aw%26nonce%3D637284247779579356.NDhkNWQyMzAtYzkzNS00MjU2LTllZjEtN2M3MDRhNjcwZWJkZDk4OTExNDUtZDhiZS00NjI3LWE5MjgtZjQxNjAwNmVjYTZj" TargetMode="External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obilepay.fi/yrityksille/turvallisuus/yrityksen-rekisteroityminen" TargetMode="External"/><Relationship Id="rId2" Type="http://schemas.openxmlformats.org/officeDocument/2006/relationships/hyperlink" Target="http://www.mobilepay.fi/rekisteroidy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tervetuloa@mobilepay.fi" TargetMode="External"/><Relationship Id="rId5" Type="http://schemas.openxmlformats.org/officeDocument/2006/relationships/hyperlink" Target="https://www.mobilepay.fi/materiaalit/ohjeet/yritykset/rekisteroitymisen-lomakepohjat/hallituksen_jasenet_lomake" TargetMode="External"/><Relationship Id="rId4" Type="http://schemas.openxmlformats.org/officeDocument/2006/relationships/hyperlink" Target="https://poliisi.fi/vaalikeraykset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8.xml"/><Relationship Id="rId7" Type="http://schemas.openxmlformats.org/officeDocument/2006/relationships/image" Target="../media/image21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4.png"/><Relationship Id="rId4" Type="http://schemas.openxmlformats.org/officeDocument/2006/relationships/tags" Target="../tags/tag59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5" b="4480"/>
          <a:stretch/>
        </p:blipFill>
        <p:spPr>
          <a:xfrm>
            <a:off x="0" y="7749"/>
            <a:ext cx="12192000" cy="68502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57113" y="3843187"/>
            <a:ext cx="12506226" cy="163629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089" y="3843187"/>
            <a:ext cx="12597889" cy="1477328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GB" sz="4800" dirty="0">
                <a:solidFill>
                  <a:schemeClr val="accent1"/>
                </a:solidFill>
              </a:rPr>
              <a:t>MobilePay </a:t>
            </a:r>
            <a:r>
              <a:rPr lang="en-GB" sz="4800" dirty="0" err="1">
                <a:solidFill>
                  <a:schemeClr val="accent1"/>
                </a:solidFill>
              </a:rPr>
              <a:t>maksamisen</a:t>
            </a:r>
            <a:r>
              <a:rPr lang="en-GB" sz="4800" dirty="0">
                <a:solidFill>
                  <a:schemeClr val="accent1"/>
                </a:solidFill>
              </a:rPr>
              <a:t> </a:t>
            </a:r>
            <a:r>
              <a:rPr lang="en-GB" sz="4800" dirty="0" err="1">
                <a:solidFill>
                  <a:schemeClr val="accent1"/>
                </a:solidFill>
              </a:rPr>
              <a:t>ratkaisut</a:t>
            </a:r>
            <a:r>
              <a:rPr lang="en-GB" sz="4800" dirty="0">
                <a:solidFill>
                  <a:schemeClr val="accent1"/>
                </a:solidFill>
              </a:rPr>
              <a:t> </a:t>
            </a:r>
            <a:r>
              <a:rPr lang="en-GB" sz="4800" dirty="0" err="1">
                <a:solidFill>
                  <a:schemeClr val="accent1"/>
                </a:solidFill>
              </a:rPr>
              <a:t>rahankeräyksessä</a:t>
            </a:r>
            <a:endParaRPr lang="en-GB" sz="480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621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rand-image gifts2"/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r="7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73" imgH="574" progId="TCLayout.ActiveDocument.1">
                  <p:embed/>
                </p:oleObj>
              </mc:Choice>
              <mc:Fallback>
                <p:oleObj name="think-cell Slide" r:id="rId6" imgW="573" imgH="57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93338" y="5076263"/>
            <a:ext cx="620913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4000" b="1" dirty="0">
                <a:solidFill>
                  <a:schemeClr val="bg2"/>
                </a:solidFill>
                <a:latin typeface="+mj-lt"/>
              </a:rPr>
              <a:t>Tak for opmærksomheden</a:t>
            </a:r>
            <a:endParaRPr lang="en-GB" sz="4000" b="1" dirty="0" err="1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70382" y="5076264"/>
            <a:ext cx="348017" cy="307776"/>
          </a:xfrm>
          <a:prstGeom prst="line">
            <a:avLst/>
          </a:prstGeom>
          <a:ln w="73025" cap="rnd">
            <a:solidFill>
              <a:srgbClr val="5A78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70381" y="5407223"/>
            <a:ext cx="348017" cy="307776"/>
          </a:xfrm>
          <a:prstGeom prst="line">
            <a:avLst/>
          </a:prstGeom>
          <a:ln w="73025" cap="rnd">
            <a:solidFill>
              <a:srgbClr val="5A78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-641896" y="4878391"/>
            <a:ext cx="10713493" cy="1323833"/>
          </a:xfrm>
          <a:prstGeom prst="roundRect">
            <a:avLst>
              <a:gd name="adj" fmla="val 50000"/>
            </a:avLst>
          </a:prstGeom>
          <a:solidFill>
            <a:srgbClr val="5A78FF"/>
          </a:solidFill>
          <a:ln w="9525">
            <a:solidFill>
              <a:srgbClr val="5A7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45738" y="5228663"/>
            <a:ext cx="159659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4000" b="1" dirty="0" err="1">
                <a:solidFill>
                  <a:schemeClr val="bg2"/>
                </a:solidFill>
                <a:latin typeface="+mj-lt"/>
              </a:rPr>
              <a:t>Kiitos</a:t>
            </a:r>
            <a:r>
              <a:rPr lang="da-DK" sz="4000" b="1" dirty="0">
                <a:solidFill>
                  <a:schemeClr val="bg2"/>
                </a:solidFill>
                <a:latin typeface="+mj-lt"/>
              </a:rPr>
              <a:t>!</a:t>
            </a:r>
          </a:p>
        </p:txBody>
      </p:sp>
      <p:sp>
        <p:nvSpPr>
          <p:cNvPr id="21" name="Oval 20"/>
          <p:cNvSpPr/>
          <p:nvPr/>
        </p:nvSpPr>
        <p:spPr>
          <a:xfrm>
            <a:off x="302956" y="4914744"/>
            <a:ext cx="1243389" cy="1243389"/>
          </a:xfrm>
          <a:prstGeom prst="ellipse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822782" y="5228664"/>
            <a:ext cx="348017" cy="307776"/>
          </a:xfrm>
          <a:prstGeom prst="line">
            <a:avLst/>
          </a:prstGeom>
          <a:ln w="73025" cap="rnd">
            <a:solidFill>
              <a:srgbClr val="5A78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22781" y="5559623"/>
            <a:ext cx="348017" cy="307776"/>
          </a:xfrm>
          <a:prstGeom prst="line">
            <a:avLst/>
          </a:prstGeom>
          <a:ln w="73025" cap="rnd">
            <a:solidFill>
              <a:srgbClr val="5A78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180" y="-49378"/>
            <a:ext cx="2618299" cy="108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44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62754" y="1776006"/>
            <a:ext cx="49344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/>
              <a:t>Unohda</a:t>
            </a:r>
            <a:r>
              <a:rPr lang="en-US" sz="1400" b="1" dirty="0"/>
              <a:t> </a:t>
            </a:r>
            <a:r>
              <a:rPr lang="en-US" sz="1400" b="1" dirty="0" err="1"/>
              <a:t>riippuvuus</a:t>
            </a:r>
            <a:r>
              <a:rPr lang="en-US" sz="1400" b="1" dirty="0"/>
              <a:t> </a:t>
            </a:r>
            <a:r>
              <a:rPr lang="en-US" sz="1400" b="1" dirty="0" err="1"/>
              <a:t>käteisestä</a:t>
            </a:r>
            <a:endParaRPr lang="en-US" sz="1400" b="1" dirty="0"/>
          </a:p>
          <a:p>
            <a:r>
              <a:rPr lang="fi-FI" sz="1300" dirty="0" err="1"/>
              <a:t>MobilePayn</a:t>
            </a:r>
            <a:r>
              <a:rPr lang="fi-FI" sz="1300" dirty="0"/>
              <a:t> avulla kaikki, joilla on älypuhelin, voivat tukea asiaasi.</a:t>
            </a:r>
            <a:endParaRPr lang="en-US" sz="1300" dirty="0"/>
          </a:p>
        </p:txBody>
      </p:sp>
      <p:pic>
        <p:nvPicPr>
          <p:cNvPr id="9" name="Brand-image guy and girl at the central station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9" r="30623"/>
          <a:stretch/>
        </p:blipFill>
        <p:spPr>
          <a:xfrm>
            <a:off x="7674429" y="-3769"/>
            <a:ext cx="4517571" cy="687456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1800" y="690799"/>
            <a:ext cx="3711575" cy="20955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MobilePay</a:t>
            </a:r>
            <a:r>
              <a:rPr lang="en-US" dirty="0"/>
              <a:t> / </a:t>
            </a:r>
            <a:r>
              <a:rPr lang="en-US" dirty="0" err="1"/>
              <a:t>MyShop</a:t>
            </a:r>
            <a:r>
              <a:rPr lang="en-US" dirty="0"/>
              <a:t> </a:t>
            </a:r>
          </a:p>
        </p:txBody>
      </p:sp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431900" y="997807"/>
            <a:ext cx="5996331" cy="498598"/>
          </a:xfrm>
        </p:spPr>
        <p:txBody>
          <a:bodyPr/>
          <a:lstStyle/>
          <a:p>
            <a:r>
              <a:rPr lang="fi-FI" sz="1800" dirty="0"/>
              <a:t>Helppo ja joustava maksuratkaisu, joka mahdollistaa rahankeräykset </a:t>
            </a:r>
            <a:r>
              <a:rPr lang="fi-FI" sz="1800" dirty="0" err="1"/>
              <a:t>MobilePay</a:t>
            </a:r>
            <a:r>
              <a:rPr lang="fi-FI" sz="1800" dirty="0"/>
              <a:t> –sovelluksen kautta.</a:t>
            </a:r>
            <a:endParaRPr lang="en-GB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1049747" y="2712032"/>
            <a:ext cx="4922794" cy="12541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indent="-457200">
              <a:spcAft>
                <a:spcPts val="300"/>
              </a:spcAft>
              <a:buSzPct val="100000"/>
              <a:defRPr>
                <a:latin typeface="Paytype" panose="020B0503030000000000" pitchFamily="34" charset="0"/>
              </a:defRPr>
            </a:lvl1pPr>
            <a:lvl2pPr marL="355600" lvl="1" indent="-355600">
              <a:spcAft>
                <a:spcPts val="300"/>
              </a:spcAft>
              <a:buSzPct val="100000"/>
              <a:buFont typeface="Paytype" panose="020B0503030000000000" pitchFamily="34" charset="0"/>
              <a:buChar char="→"/>
              <a:defRPr>
                <a:latin typeface="Paytype" panose="020B0503030000000000" pitchFamily="34" charset="0"/>
              </a:defRPr>
            </a:lvl2pPr>
            <a:lvl3pPr marL="628650" lvl="2" indent="-273050">
              <a:spcAft>
                <a:spcPts val="300"/>
              </a:spcAft>
              <a:buSzPct val="100000"/>
              <a:buFont typeface="Danske Text" panose="00000400000000000000" pitchFamily="2" charset="0"/>
              <a:buChar char="−"/>
              <a:defRPr>
                <a:latin typeface="Paytype" panose="020B0503030000000000" pitchFamily="34" charset="0"/>
              </a:defRPr>
            </a:lvl3pPr>
            <a:lvl4pPr marL="808038" lvl="3" indent="-17938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4pPr>
            <a:lvl5pPr marL="985838" lvl="4" indent="-177800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5pPr>
            <a:lvl6pPr marL="1163638" lvl="5" indent="-17303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6pPr>
            <a:lvl7pPr marL="2514600" lvl="6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7pPr>
            <a:lvl8pPr marL="2971800" lvl="7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8pPr>
            <a:lvl9pPr marL="3429000" lvl="8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9pPr>
          </a:lstStyle>
          <a:p>
            <a:pPr indent="0"/>
            <a:r>
              <a:rPr lang="en-US" sz="1400" b="1" dirty="0" err="1"/>
              <a:t>Lahjoitus</a:t>
            </a:r>
            <a:r>
              <a:rPr lang="en-US" sz="1400" b="1" dirty="0"/>
              <a:t> </a:t>
            </a:r>
            <a:r>
              <a:rPr lang="en-US" sz="1400" b="1" dirty="0" err="1"/>
              <a:t>lyhytnumeron</a:t>
            </a:r>
            <a:r>
              <a:rPr lang="en-US" sz="1400" b="1" dirty="0"/>
              <a:t> tai QR-</a:t>
            </a:r>
            <a:r>
              <a:rPr lang="en-US" sz="1400" b="1" dirty="0" err="1"/>
              <a:t>koodin</a:t>
            </a:r>
            <a:r>
              <a:rPr lang="en-US" sz="1400" b="1" dirty="0"/>
              <a:t> </a:t>
            </a:r>
            <a:r>
              <a:rPr lang="en-US" sz="1400" b="1" dirty="0" err="1"/>
              <a:t>avulla</a:t>
            </a:r>
            <a:endParaRPr lang="en-US" sz="1400" b="1" dirty="0"/>
          </a:p>
          <a:p>
            <a:pPr indent="0"/>
            <a:r>
              <a:rPr lang="fi-FI" sz="1300" dirty="0"/>
              <a:t>Maksutapahtumat ovat avoimia ja lahjoittaja valitsee itse maksettavan summan. Voit myös luoda lahjoittajalle lähetettävän maksulinkin lahjoituksen antamista varten. Lahjoittajan MobilePay-sovellukseen muodostuu maksutapahtumasta kuitti, joka toimii maksun tositteena.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9748" y="4217363"/>
            <a:ext cx="4922793" cy="854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indent="-457200">
              <a:spcAft>
                <a:spcPts val="300"/>
              </a:spcAft>
              <a:buSzPct val="100000"/>
              <a:defRPr>
                <a:latin typeface="Paytype" panose="020B0503030000000000" pitchFamily="34" charset="0"/>
              </a:defRPr>
            </a:lvl1pPr>
            <a:lvl2pPr marL="355600" lvl="1" indent="-355600">
              <a:spcAft>
                <a:spcPts val="300"/>
              </a:spcAft>
              <a:buSzPct val="100000"/>
              <a:buFont typeface="Paytype" panose="020B0503030000000000" pitchFamily="34" charset="0"/>
              <a:buChar char="→"/>
              <a:defRPr>
                <a:latin typeface="Paytype" panose="020B0503030000000000" pitchFamily="34" charset="0"/>
              </a:defRPr>
            </a:lvl2pPr>
            <a:lvl3pPr marL="628650" lvl="2" indent="-273050">
              <a:spcAft>
                <a:spcPts val="300"/>
              </a:spcAft>
              <a:buSzPct val="100000"/>
              <a:buFont typeface="Danske Text" panose="00000400000000000000" pitchFamily="2" charset="0"/>
              <a:buChar char="−"/>
              <a:defRPr>
                <a:latin typeface="Paytype" panose="020B0503030000000000" pitchFamily="34" charset="0"/>
              </a:defRPr>
            </a:lvl3pPr>
            <a:lvl4pPr marL="808038" lvl="3" indent="-17938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4pPr>
            <a:lvl5pPr marL="985838" lvl="4" indent="-177800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5pPr>
            <a:lvl6pPr marL="1163638" lvl="5" indent="-17303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6pPr>
            <a:lvl7pPr marL="2514600" lvl="6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7pPr>
            <a:lvl8pPr marL="2971800" lvl="7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8pPr>
            <a:lvl9pPr marL="3429000" lvl="8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9pPr>
          </a:lstStyle>
          <a:p>
            <a:pPr indent="0"/>
            <a:r>
              <a:rPr lang="en-US" sz="1400" b="1" dirty="0" err="1"/>
              <a:t>Seuraa</a:t>
            </a:r>
            <a:r>
              <a:rPr lang="en-US" sz="1400" b="1" dirty="0"/>
              <a:t> ja </a:t>
            </a:r>
            <a:r>
              <a:rPr lang="en-US" sz="1400" b="1" dirty="0" err="1"/>
              <a:t>hallinnoi</a:t>
            </a:r>
            <a:r>
              <a:rPr lang="en-US" sz="1400" b="1" dirty="0"/>
              <a:t> </a:t>
            </a:r>
            <a:r>
              <a:rPr lang="en-US" sz="1400" b="1" dirty="0" err="1"/>
              <a:t>reaaliaikaisesti</a:t>
            </a:r>
            <a:r>
              <a:rPr lang="en-US" sz="1400" b="1" dirty="0"/>
              <a:t> </a:t>
            </a:r>
          </a:p>
          <a:p>
            <a:pPr indent="0"/>
            <a:r>
              <a:rPr lang="fi-FI" sz="1300" dirty="0"/>
              <a:t>Luo tarvitsemasi lyhytnumerot ja QR-koodit helposti </a:t>
            </a:r>
            <a:r>
              <a:rPr lang="fi-FI" sz="1300" dirty="0" err="1"/>
              <a:t>MobilePayn</a:t>
            </a:r>
            <a:r>
              <a:rPr lang="fi-FI" sz="1300" dirty="0"/>
              <a:t> portaalissa. Voit myös seurata ja hallinnoida rahalahjoituksia joko portaalin tai </a:t>
            </a:r>
            <a:r>
              <a:rPr lang="fi-FI" sz="1300" dirty="0" err="1"/>
              <a:t>MyShop</a:t>
            </a:r>
            <a:r>
              <a:rPr lang="fi-FI" sz="1300" dirty="0"/>
              <a:t>- sovelluksen avulla.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3387" y="5338586"/>
            <a:ext cx="4934421" cy="8540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indent="-457200">
              <a:spcAft>
                <a:spcPts val="300"/>
              </a:spcAft>
              <a:buSzPct val="100000"/>
              <a:defRPr>
                <a:latin typeface="Paytype" panose="020B0503030000000000" pitchFamily="34" charset="0"/>
              </a:defRPr>
            </a:lvl1pPr>
            <a:lvl2pPr marL="355600" lvl="1" indent="-355600">
              <a:spcAft>
                <a:spcPts val="300"/>
              </a:spcAft>
              <a:buSzPct val="100000"/>
              <a:buFont typeface="Paytype" panose="020B0503030000000000" pitchFamily="34" charset="0"/>
              <a:buChar char="→"/>
              <a:defRPr>
                <a:latin typeface="Paytype" panose="020B0503030000000000" pitchFamily="34" charset="0"/>
              </a:defRPr>
            </a:lvl2pPr>
            <a:lvl3pPr marL="628650" lvl="2" indent="-273050">
              <a:spcAft>
                <a:spcPts val="300"/>
              </a:spcAft>
              <a:buSzPct val="100000"/>
              <a:buFont typeface="Danske Text" panose="00000400000000000000" pitchFamily="2" charset="0"/>
              <a:buChar char="−"/>
              <a:defRPr>
                <a:latin typeface="Paytype" panose="020B0503030000000000" pitchFamily="34" charset="0"/>
              </a:defRPr>
            </a:lvl3pPr>
            <a:lvl4pPr marL="808038" lvl="3" indent="-17938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4pPr>
            <a:lvl5pPr marL="985838" lvl="4" indent="-177800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5pPr>
            <a:lvl6pPr marL="1163638" lvl="5" indent="-17303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6pPr>
            <a:lvl7pPr marL="2514600" lvl="6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7pPr>
            <a:lvl8pPr marL="2971800" lvl="7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8pPr>
            <a:lvl9pPr marL="3429000" lvl="8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9pPr>
          </a:lstStyle>
          <a:p>
            <a:pPr indent="0"/>
            <a:r>
              <a:rPr lang="en-US" sz="1400" b="1" dirty="0" err="1"/>
              <a:t>Meihin</a:t>
            </a:r>
            <a:r>
              <a:rPr lang="en-US" sz="1400" b="1" dirty="0"/>
              <a:t> </a:t>
            </a:r>
            <a:r>
              <a:rPr lang="en-US" sz="1400" b="1" dirty="0" err="1"/>
              <a:t>luottaa</a:t>
            </a:r>
            <a:r>
              <a:rPr lang="en-US" sz="1400" b="1" dirty="0"/>
              <a:t> jo </a:t>
            </a:r>
            <a:r>
              <a:rPr lang="en-US" sz="1400" b="1" dirty="0" err="1"/>
              <a:t>useat</a:t>
            </a:r>
            <a:r>
              <a:rPr lang="en-US" sz="1400" b="1" dirty="0"/>
              <a:t> </a:t>
            </a:r>
            <a:r>
              <a:rPr lang="en-US" sz="1400" b="1" dirty="0" err="1"/>
              <a:t>järjestöt</a:t>
            </a:r>
            <a:endParaRPr lang="en-US" sz="1400" b="1" dirty="0"/>
          </a:p>
          <a:p>
            <a:pPr indent="0"/>
            <a:r>
              <a:rPr lang="fi-FI" sz="1300" dirty="0" err="1"/>
              <a:t>MyShopia</a:t>
            </a:r>
            <a:r>
              <a:rPr lang="fi-FI" sz="1300" dirty="0"/>
              <a:t> käyttävät useat hyväntekeväisyysorganisaatiot ja kansalaisjärjestöt, jotka tarvitsevat ratkaisun rahalahjoitusten vastaanottoon.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8118" y="6540349"/>
            <a:ext cx="30246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indent="-457200">
              <a:spcAft>
                <a:spcPts val="300"/>
              </a:spcAft>
              <a:buSzPct val="100000"/>
              <a:defRPr>
                <a:latin typeface="Paytype" panose="020B0503030000000000" pitchFamily="34" charset="0"/>
              </a:defRPr>
            </a:lvl1pPr>
            <a:lvl2pPr marL="355600" lvl="1" indent="-355600">
              <a:spcAft>
                <a:spcPts val="300"/>
              </a:spcAft>
              <a:buSzPct val="100000"/>
              <a:buFont typeface="Paytype" panose="020B0503030000000000" pitchFamily="34" charset="0"/>
              <a:buChar char="→"/>
              <a:defRPr>
                <a:latin typeface="Paytype" panose="020B0503030000000000" pitchFamily="34" charset="0"/>
              </a:defRPr>
            </a:lvl2pPr>
            <a:lvl3pPr marL="628650" lvl="2" indent="-273050">
              <a:spcAft>
                <a:spcPts val="300"/>
              </a:spcAft>
              <a:buSzPct val="100000"/>
              <a:buFont typeface="Danske Text" panose="00000400000000000000" pitchFamily="2" charset="0"/>
              <a:buChar char="−"/>
              <a:defRPr>
                <a:latin typeface="Paytype" panose="020B0503030000000000" pitchFamily="34" charset="0"/>
              </a:defRPr>
            </a:lvl3pPr>
            <a:lvl4pPr marL="808038" lvl="3" indent="-17938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4pPr>
            <a:lvl5pPr marL="985838" lvl="4" indent="-177800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5pPr>
            <a:lvl6pPr marL="1163638" lvl="5" indent="-17303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6pPr>
            <a:lvl7pPr marL="2514600" lvl="6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7pPr>
            <a:lvl8pPr marL="2971800" lvl="7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8pPr>
            <a:lvl9pPr marL="3429000" lvl="8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9pPr>
          </a:lstStyle>
          <a:p>
            <a:pPr marL="0" lvl="1" indent="0">
              <a:buNone/>
            </a:pPr>
            <a:r>
              <a:rPr lang="fi-FI" sz="1000" dirty="0">
                <a:hlinkClick r:id="rId8"/>
              </a:rPr>
              <a:t>Lue lisää </a:t>
            </a:r>
            <a:r>
              <a:rPr lang="fi-FI" sz="1000" dirty="0" err="1">
                <a:hlinkClick r:id="rId8"/>
              </a:rPr>
              <a:t>MyShopista</a:t>
            </a:r>
            <a:r>
              <a:rPr lang="fi-FI" sz="1000" dirty="0">
                <a:hlinkClick r:id="rId8"/>
              </a:rPr>
              <a:t> verkkosivuiltamme </a:t>
            </a:r>
            <a:endParaRPr lang="en-US" sz="1000" dirty="0" err="1">
              <a:sym typeface="Paytype" panose="020B0503030000000000" pitchFamily="34" charset="0"/>
            </a:endParaRPr>
          </a:p>
        </p:txBody>
      </p:sp>
      <p:pic>
        <p:nvPicPr>
          <p:cNvPr id="23" name="icon checkmark in circle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5" t="15670" r="17517" b="12417"/>
          <a:stretch/>
        </p:blipFill>
        <p:spPr>
          <a:xfrm>
            <a:off x="431798" y="1847447"/>
            <a:ext cx="281433" cy="288762"/>
          </a:xfrm>
          <a:prstGeom prst="rect">
            <a:avLst/>
          </a:prstGeom>
        </p:spPr>
      </p:pic>
      <p:pic>
        <p:nvPicPr>
          <p:cNvPr id="26" name="icon checkmark in circle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5" t="15670" r="17517" b="12417"/>
          <a:stretch/>
        </p:blipFill>
        <p:spPr>
          <a:xfrm>
            <a:off x="431798" y="2758867"/>
            <a:ext cx="281433" cy="288762"/>
          </a:xfrm>
          <a:prstGeom prst="rect">
            <a:avLst/>
          </a:prstGeom>
        </p:spPr>
      </p:pic>
      <p:pic>
        <p:nvPicPr>
          <p:cNvPr id="27" name="icon checkmark in circle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5" t="15670" r="17517" b="12417"/>
          <a:stretch/>
        </p:blipFill>
        <p:spPr>
          <a:xfrm>
            <a:off x="431799" y="4224921"/>
            <a:ext cx="281433" cy="288762"/>
          </a:xfrm>
          <a:prstGeom prst="rect">
            <a:avLst/>
          </a:prstGeom>
        </p:spPr>
      </p:pic>
      <p:pic>
        <p:nvPicPr>
          <p:cNvPr id="28" name="icon checkmark in circle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5" t="15670" r="17517" b="12417"/>
          <a:stretch/>
        </p:blipFill>
        <p:spPr>
          <a:xfrm>
            <a:off x="431798" y="5338586"/>
            <a:ext cx="281433" cy="2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84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30" y="1802272"/>
            <a:ext cx="1542891" cy="3340875"/>
          </a:xfrm>
          <a:prstGeom prst="roundRect">
            <a:avLst/>
          </a:prstGeom>
        </p:spPr>
      </p:pic>
      <p:pic>
        <p:nvPicPr>
          <p:cNvPr id="37" name="Black iphone x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0" t="8909" r="24050" b="8777"/>
          <a:stretch/>
        </p:blipFill>
        <p:spPr>
          <a:xfrm>
            <a:off x="8688055" y="1688513"/>
            <a:ext cx="1743639" cy="3553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52" y="1781181"/>
            <a:ext cx="1552632" cy="3361966"/>
          </a:xfrm>
          <a:prstGeom prst="roundRect">
            <a:avLst/>
          </a:prstGeom>
        </p:spPr>
      </p:pic>
      <p:pic>
        <p:nvPicPr>
          <p:cNvPr id="36" name="Black iphone x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0" t="8909" r="24050" b="8777"/>
          <a:stretch/>
        </p:blipFill>
        <p:spPr>
          <a:xfrm>
            <a:off x="6312769" y="1693213"/>
            <a:ext cx="1743639" cy="3553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4" y="1781181"/>
            <a:ext cx="1546836" cy="3347742"/>
          </a:xfrm>
          <a:prstGeom prst="roundRect">
            <a:avLst/>
          </a:prstGeom>
        </p:spPr>
      </p:pic>
      <p:pic>
        <p:nvPicPr>
          <p:cNvPr id="28" name="Black iphone x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0" t="8909" r="24050" b="8777"/>
          <a:stretch/>
        </p:blipFill>
        <p:spPr>
          <a:xfrm>
            <a:off x="1541118" y="1704787"/>
            <a:ext cx="1743639" cy="3553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35" y="1819190"/>
            <a:ext cx="1546063" cy="3347742"/>
          </a:xfrm>
          <a:prstGeom prst="flowChartAlternateProcess">
            <a:avLst/>
          </a:prstGeom>
        </p:spPr>
      </p:pic>
      <p:pic>
        <p:nvPicPr>
          <p:cNvPr id="35" name="Black iphone x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0" t="8909" r="24050" b="8777"/>
          <a:stretch/>
        </p:blipFill>
        <p:spPr>
          <a:xfrm>
            <a:off x="3937078" y="1710101"/>
            <a:ext cx="1743639" cy="35538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 err="1"/>
              <a:t>MobilePay</a:t>
            </a:r>
            <a:r>
              <a:rPr lang="fi-FI" dirty="0"/>
              <a:t> / </a:t>
            </a:r>
            <a:r>
              <a:rPr lang="fi-FI" dirty="0" err="1"/>
              <a:t>MyShop</a:t>
            </a:r>
            <a:endParaRPr lang="en-GB" dirty="0"/>
          </a:p>
          <a:p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060875" y="1293263"/>
            <a:ext cx="15956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sz="1200" b="1" dirty="0"/>
              <a:t>Valitse maksun saaja </a:t>
            </a:r>
            <a:endParaRPr lang="en-GB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411462" y="1310235"/>
            <a:ext cx="15956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sz="1200" b="1" dirty="0"/>
              <a:t>Lähetä rahaa</a:t>
            </a:r>
            <a:endParaRPr lang="en-GB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8762049" y="1310374"/>
            <a:ext cx="15956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sz="1200" b="1" dirty="0"/>
              <a:t>Kuitti</a:t>
            </a:r>
            <a:endParaRPr lang="en-GB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640084" y="1304832"/>
            <a:ext cx="15956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i-FI" sz="1200" b="1" dirty="0"/>
              <a:t>Syötä summa</a:t>
            </a:r>
            <a:endParaRPr lang="en-GB" sz="1200" b="1" dirty="0"/>
          </a:p>
        </p:txBody>
      </p:sp>
      <p:sp>
        <p:nvSpPr>
          <p:cNvPr id="2" name="Rectangle 1"/>
          <p:cNvSpPr/>
          <p:nvPr/>
        </p:nvSpPr>
        <p:spPr>
          <a:xfrm>
            <a:off x="4045127" y="1978173"/>
            <a:ext cx="1576975" cy="12622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39" name="Title 4"/>
          <p:cNvSpPr>
            <a:spLocks noGrp="1"/>
          </p:cNvSpPr>
          <p:nvPr>
            <p:ph type="title"/>
          </p:nvPr>
        </p:nvSpPr>
        <p:spPr>
          <a:xfrm>
            <a:off x="431900" y="728663"/>
            <a:ext cx="11191775" cy="276999"/>
          </a:xfrm>
        </p:spPr>
        <p:txBody>
          <a:bodyPr>
            <a:spAutoFit/>
          </a:bodyPr>
          <a:lstStyle/>
          <a:p>
            <a:r>
              <a:rPr lang="en-GB" dirty="0"/>
              <a:t>MobilePay </a:t>
            </a:r>
            <a:r>
              <a:rPr lang="en-GB" dirty="0" err="1"/>
              <a:t>MyShop</a:t>
            </a:r>
            <a:r>
              <a:rPr lang="en-GB" dirty="0"/>
              <a:t> – </a:t>
            </a:r>
            <a:r>
              <a:rPr lang="en-GB" dirty="0" err="1"/>
              <a:t>maksutapahtuma</a:t>
            </a:r>
            <a:r>
              <a:rPr lang="en-GB" dirty="0"/>
              <a:t> </a:t>
            </a:r>
            <a:r>
              <a:rPr lang="en-GB" dirty="0" err="1"/>
              <a:t>lahjoittajan</a:t>
            </a:r>
            <a:r>
              <a:rPr lang="en-GB" dirty="0"/>
              <a:t> </a:t>
            </a:r>
            <a:r>
              <a:rPr lang="en-GB" dirty="0" err="1"/>
              <a:t>näkökulmasta</a:t>
            </a:r>
            <a:endParaRPr lang="en-GB" dirty="0"/>
          </a:p>
        </p:txBody>
      </p:sp>
      <p:sp>
        <p:nvSpPr>
          <p:cNvPr id="26" name="Rectangle 25"/>
          <p:cNvSpPr/>
          <p:nvPr>
            <p:custDataLst>
              <p:tags r:id="rId6"/>
            </p:custDataLst>
          </p:nvPr>
        </p:nvSpPr>
        <p:spPr>
          <a:xfrm>
            <a:off x="1497749" y="5513432"/>
            <a:ext cx="1787008" cy="890149"/>
          </a:xfrm>
          <a:prstGeom prst="rect">
            <a:avLst/>
          </a:prstGeom>
          <a:solidFill>
            <a:srgbClr val="F5F5F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55600" indent="-355600" algn="l" defTabSz="914400" rtl="0" eaLnBrk="1" latinLnBrk="0" hangingPunct="1">
              <a:buFont typeface="Paytype" panose="020B0503030000000000" pitchFamily="34" charset="0"/>
              <a:buChar char="→"/>
            </a:lvl1pPr>
            <a:lvl2pPr marL="628650" indent="-273050" algn="l" defTabSz="914400" rtl="0" eaLnBrk="1" latinLnBrk="0" hangingPunct="1">
              <a:buFont typeface="Danske Text" panose="00000400000000000000" pitchFamily="2" charset="0"/>
              <a:buChar char="−"/>
            </a:lvl2pPr>
            <a:lvl3pPr marL="808038" indent="-179388" algn="l" defTabSz="914400" rtl="0" eaLnBrk="1" latinLnBrk="0" hangingPunct="1">
              <a:buFont typeface="Danske Text" panose="00000400000000000000" pitchFamily="2" charset="0"/>
              <a:buChar char="∙"/>
            </a:lvl3pPr>
            <a:lvl4pPr marL="985838" indent="-177800" algn="l" defTabSz="914400" rtl="0" eaLnBrk="1" latinLnBrk="0" hangingPunct="1">
              <a:buFont typeface="Danske Text" panose="00000400000000000000" pitchFamily="2" charset="0"/>
              <a:buChar char="∙"/>
            </a:lvl4pPr>
            <a:lvl5pPr marL="1163638" indent="-173038" algn="l" defTabSz="914400" rtl="0" eaLnBrk="1" latinLnBrk="0" hangingPunct="1">
              <a:buFont typeface="Danske Text" panose="00000400000000000000" pitchFamily="2" charset="0"/>
              <a:buChar char="∙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GB" sz="1200" dirty="0" err="1">
                <a:solidFill>
                  <a:schemeClr val="tx1"/>
                </a:solidFill>
              </a:rPr>
              <a:t>Syötä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haluttu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lahjoitussumma</a:t>
            </a:r>
            <a:r>
              <a:rPr lang="en-GB" sz="1200" b="1" dirty="0">
                <a:solidFill>
                  <a:schemeClr val="tx1"/>
                </a:solidFill>
              </a:rPr>
              <a:t>.</a:t>
            </a:r>
            <a:endParaRPr lang="en-GB" sz="1200" dirty="0">
              <a:solidFill>
                <a:schemeClr val="tx1"/>
              </a:solidFill>
            </a:endParaRPr>
          </a:p>
          <a:p>
            <a:pPr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>
              <a:buNone/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>
            <p:custDataLst>
              <p:tags r:id="rId7"/>
            </p:custDataLst>
          </p:nvPr>
        </p:nvSpPr>
        <p:spPr>
          <a:xfrm>
            <a:off x="3965198" y="5513432"/>
            <a:ext cx="1787008" cy="890149"/>
          </a:xfrm>
          <a:prstGeom prst="rect">
            <a:avLst/>
          </a:prstGeom>
          <a:solidFill>
            <a:srgbClr val="F5F5F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55600" indent="-355600" algn="l" defTabSz="914400" rtl="0" eaLnBrk="1" latinLnBrk="0" hangingPunct="1">
              <a:buFont typeface="Paytype" panose="020B0503030000000000" pitchFamily="34" charset="0"/>
              <a:buChar char="→"/>
            </a:lvl1pPr>
            <a:lvl2pPr marL="628650" indent="-273050" algn="l" defTabSz="914400" rtl="0" eaLnBrk="1" latinLnBrk="0" hangingPunct="1">
              <a:buFont typeface="Danske Text" panose="00000400000000000000" pitchFamily="2" charset="0"/>
              <a:buChar char="−"/>
            </a:lvl2pPr>
            <a:lvl3pPr marL="808038" indent="-179388" algn="l" defTabSz="914400" rtl="0" eaLnBrk="1" latinLnBrk="0" hangingPunct="1">
              <a:buFont typeface="Danske Text" panose="00000400000000000000" pitchFamily="2" charset="0"/>
              <a:buChar char="∙"/>
            </a:lvl3pPr>
            <a:lvl4pPr marL="985838" indent="-177800" algn="l" defTabSz="914400" rtl="0" eaLnBrk="1" latinLnBrk="0" hangingPunct="1">
              <a:buFont typeface="Danske Text" panose="00000400000000000000" pitchFamily="2" charset="0"/>
              <a:buChar char="∙"/>
            </a:lvl4pPr>
            <a:lvl5pPr marL="1163638" indent="-173038" algn="l" defTabSz="914400" rtl="0" eaLnBrk="1" latinLnBrk="0" hangingPunct="1">
              <a:buFont typeface="Danske Text" panose="00000400000000000000" pitchFamily="2" charset="0"/>
              <a:buChar char="∙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GB" sz="1200" dirty="0" err="1">
                <a:solidFill>
                  <a:schemeClr val="tx1"/>
                </a:solidFill>
              </a:rPr>
              <a:t>Kirjoita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lyhytnumero</a:t>
            </a:r>
            <a:r>
              <a:rPr lang="en-GB" sz="1200" dirty="0">
                <a:solidFill>
                  <a:schemeClr val="tx1"/>
                </a:solidFill>
              </a:rPr>
              <a:t>, </a:t>
            </a:r>
            <a:r>
              <a:rPr lang="en-GB" sz="1200" dirty="0" err="1">
                <a:solidFill>
                  <a:schemeClr val="tx1"/>
                </a:solidFill>
              </a:rPr>
              <a:t>lue</a:t>
            </a:r>
            <a:r>
              <a:rPr lang="en-GB" sz="1200" dirty="0">
                <a:solidFill>
                  <a:schemeClr val="tx1"/>
                </a:solidFill>
              </a:rPr>
              <a:t> QR-</a:t>
            </a:r>
            <a:r>
              <a:rPr lang="en-GB" sz="1200" dirty="0" err="1">
                <a:solidFill>
                  <a:schemeClr val="tx1"/>
                </a:solidFill>
              </a:rPr>
              <a:t>koodi</a:t>
            </a:r>
            <a:r>
              <a:rPr lang="en-GB" sz="1200" dirty="0">
                <a:solidFill>
                  <a:schemeClr val="tx1"/>
                </a:solidFill>
              </a:rPr>
              <a:t> tai </a:t>
            </a:r>
            <a:r>
              <a:rPr lang="en-GB" sz="1200" dirty="0" err="1">
                <a:solidFill>
                  <a:schemeClr val="tx1"/>
                </a:solidFill>
              </a:rPr>
              <a:t>valitse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maksun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saaja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listalta</a:t>
            </a:r>
            <a:r>
              <a:rPr lang="en-GB" sz="1200" dirty="0">
                <a:solidFill>
                  <a:schemeClr val="tx1"/>
                </a:solidFill>
              </a:rPr>
              <a:t>.</a:t>
            </a:r>
          </a:p>
          <a:p>
            <a:pPr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>
              <a:buNone/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>
            <p:custDataLst>
              <p:tags r:id="rId8"/>
            </p:custDataLst>
          </p:nvPr>
        </p:nvSpPr>
        <p:spPr>
          <a:xfrm>
            <a:off x="6326626" y="5505081"/>
            <a:ext cx="1787008" cy="890149"/>
          </a:xfrm>
          <a:prstGeom prst="rect">
            <a:avLst/>
          </a:prstGeom>
          <a:solidFill>
            <a:srgbClr val="F5F5F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55600" indent="-355600" algn="l" defTabSz="914400" rtl="0" eaLnBrk="1" latinLnBrk="0" hangingPunct="1">
              <a:buFont typeface="Paytype" panose="020B0503030000000000" pitchFamily="34" charset="0"/>
              <a:buChar char="→"/>
            </a:lvl1pPr>
            <a:lvl2pPr marL="628650" indent="-273050" algn="l" defTabSz="914400" rtl="0" eaLnBrk="1" latinLnBrk="0" hangingPunct="1">
              <a:buFont typeface="Danske Text" panose="00000400000000000000" pitchFamily="2" charset="0"/>
              <a:buChar char="−"/>
            </a:lvl2pPr>
            <a:lvl3pPr marL="808038" indent="-179388" algn="l" defTabSz="914400" rtl="0" eaLnBrk="1" latinLnBrk="0" hangingPunct="1">
              <a:buFont typeface="Danske Text" panose="00000400000000000000" pitchFamily="2" charset="0"/>
              <a:buChar char="∙"/>
            </a:lvl3pPr>
            <a:lvl4pPr marL="985838" indent="-177800" algn="l" defTabSz="914400" rtl="0" eaLnBrk="1" latinLnBrk="0" hangingPunct="1">
              <a:buFont typeface="Danske Text" panose="00000400000000000000" pitchFamily="2" charset="0"/>
              <a:buChar char="∙"/>
            </a:lvl4pPr>
            <a:lvl5pPr marL="1163638" indent="-173038" algn="l" defTabSz="914400" rtl="0" eaLnBrk="1" latinLnBrk="0" hangingPunct="1">
              <a:buFont typeface="Danske Text" panose="00000400000000000000" pitchFamily="2" charset="0"/>
              <a:buChar char="∙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GB" sz="1200" dirty="0" err="1">
                <a:solidFill>
                  <a:schemeClr val="tx1"/>
                </a:solidFill>
              </a:rPr>
              <a:t>Hyväksy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maksu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pyyhkäisyllä</a:t>
            </a:r>
            <a:r>
              <a:rPr lang="en-GB" sz="1200" dirty="0">
                <a:solidFill>
                  <a:schemeClr val="tx1"/>
                </a:solidFill>
              </a:rPr>
              <a:t>.</a:t>
            </a:r>
          </a:p>
          <a:p>
            <a:pPr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>
              <a:buNone/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>
            <p:custDataLst>
              <p:tags r:id="rId9"/>
            </p:custDataLst>
          </p:nvPr>
        </p:nvSpPr>
        <p:spPr>
          <a:xfrm>
            <a:off x="8666370" y="5513825"/>
            <a:ext cx="1787008" cy="890149"/>
          </a:xfrm>
          <a:prstGeom prst="rect">
            <a:avLst/>
          </a:prstGeom>
          <a:solidFill>
            <a:srgbClr val="F5F5F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55600" indent="-355600" algn="l" defTabSz="914400" rtl="0" eaLnBrk="1" latinLnBrk="0" hangingPunct="1">
              <a:buFont typeface="Paytype" panose="020B0503030000000000" pitchFamily="34" charset="0"/>
              <a:buChar char="→"/>
            </a:lvl1pPr>
            <a:lvl2pPr marL="628650" indent="-273050" algn="l" defTabSz="914400" rtl="0" eaLnBrk="1" latinLnBrk="0" hangingPunct="1">
              <a:buFont typeface="Danske Text" panose="00000400000000000000" pitchFamily="2" charset="0"/>
              <a:buChar char="−"/>
            </a:lvl2pPr>
            <a:lvl3pPr marL="808038" indent="-179388" algn="l" defTabSz="914400" rtl="0" eaLnBrk="1" latinLnBrk="0" hangingPunct="1">
              <a:buFont typeface="Danske Text" panose="00000400000000000000" pitchFamily="2" charset="0"/>
              <a:buChar char="∙"/>
            </a:lvl3pPr>
            <a:lvl4pPr marL="985838" indent="-177800" algn="l" defTabSz="914400" rtl="0" eaLnBrk="1" latinLnBrk="0" hangingPunct="1">
              <a:buFont typeface="Danske Text" panose="00000400000000000000" pitchFamily="2" charset="0"/>
              <a:buChar char="∙"/>
            </a:lvl4pPr>
            <a:lvl5pPr marL="1163638" indent="-173038" algn="l" defTabSz="914400" rtl="0" eaLnBrk="1" latinLnBrk="0" hangingPunct="1">
              <a:buFont typeface="Danske Text" panose="00000400000000000000" pitchFamily="2" charset="0"/>
              <a:buChar char="∙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GB" sz="1200" dirty="0" err="1">
                <a:solidFill>
                  <a:schemeClr val="tx1"/>
                </a:solidFill>
              </a:rPr>
              <a:t>Tosite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tapahtuneesta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rahansiirrosta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ilmestyy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näytölle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heti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maksun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jälkeen</a:t>
            </a:r>
            <a:r>
              <a:rPr lang="en-GB" sz="1200" dirty="0">
                <a:solidFill>
                  <a:schemeClr val="tx1"/>
                </a:solidFill>
              </a:rPr>
              <a:t>.</a:t>
            </a:r>
          </a:p>
          <a:p>
            <a:pPr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>
              <a:buNone/>
            </a:pPr>
            <a:endParaRPr lang="en-GB" sz="12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87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674" y="2054431"/>
            <a:ext cx="3115345" cy="448305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901" y="1078329"/>
            <a:ext cx="6352948" cy="276999"/>
          </a:xfrm>
        </p:spPr>
        <p:txBody>
          <a:bodyPr/>
          <a:lstStyle/>
          <a:p>
            <a:r>
              <a:rPr lang="fi-FI" dirty="0"/>
              <a:t>Lisää MobilePay maksuohje vaalikeräyspisteellesi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183" t="2542" r="2879" b="2837"/>
          <a:stretch/>
        </p:blipFill>
        <p:spPr>
          <a:xfrm>
            <a:off x="8898288" y="873100"/>
            <a:ext cx="2018805" cy="20132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544" y="1945994"/>
            <a:ext cx="6099529" cy="3477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indent="-457200">
              <a:spcAft>
                <a:spcPts val="300"/>
              </a:spcAft>
              <a:buSzPct val="100000"/>
              <a:defRPr>
                <a:latin typeface="Paytype" panose="020B0503030000000000"/>
              </a:defRPr>
            </a:lvl1pPr>
            <a:lvl2pPr marL="355600" lvl="1" indent="-355600">
              <a:spcAft>
                <a:spcPts val="300"/>
              </a:spcAft>
              <a:buSzPct val="100000"/>
              <a:buFont typeface="Paytype" panose="020B0503030000000000"/>
              <a:buChar char="→"/>
              <a:defRPr>
                <a:latin typeface="Paytype" panose="020B0503030000000000"/>
              </a:defRPr>
            </a:lvl2pPr>
            <a:lvl3pPr marL="628650" lvl="2" indent="-273050">
              <a:spcAft>
                <a:spcPts val="300"/>
              </a:spcAft>
              <a:buSzPct val="100000"/>
              <a:buFont typeface="Danske Text" panose="00000400000000000000" pitchFamily="2" charset="0"/>
              <a:buChar char="−"/>
              <a:defRPr>
                <a:latin typeface="Paytype" panose="020B0503030000000000"/>
              </a:defRPr>
            </a:lvl3pPr>
            <a:lvl4pPr marL="808038" lvl="3" indent="-17938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/>
              </a:defRPr>
            </a:lvl4pPr>
            <a:lvl5pPr marL="985838" lvl="4" indent="-177800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/>
              </a:defRPr>
            </a:lvl5pPr>
            <a:lvl6pPr marL="1163638" lvl="5" indent="-17303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/>
              </a:defRPr>
            </a:lvl6pPr>
            <a:lvl7pPr marL="2514600" lvl="6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/>
              </a:defRPr>
            </a:lvl7pPr>
            <a:lvl8pPr marL="2971800" lvl="7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/>
              </a:defRPr>
            </a:lvl8pPr>
            <a:lvl9pPr marL="3429000" lvl="8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/>
              </a:defRPr>
            </a:lvl9pPr>
          </a:lstStyle>
          <a:p>
            <a:pPr marL="0" lvl="1" indent="0">
              <a:buNone/>
            </a:pPr>
            <a:r>
              <a:rPr lang="fi-FI" dirty="0">
                <a:sym typeface="Paytype" panose="020B0503030000000000"/>
              </a:rPr>
              <a:t>Hyödynnä MobilePay materiaalipankin ohjeita ilmoittaaksesi mahdollisuudesta vastaanottaa MobilePay maksuja vaalikeräyksessäsi </a:t>
            </a:r>
            <a:r>
              <a:rPr lang="en-GB" dirty="0" err="1">
                <a:hlinkClick r:id="rId4"/>
              </a:rPr>
              <a:t>Materiaalit</a:t>
            </a:r>
            <a:r>
              <a:rPr lang="en-GB" dirty="0">
                <a:hlinkClick r:id="rId4"/>
              </a:rPr>
              <a:t> - MobilePay.fi</a:t>
            </a:r>
            <a:r>
              <a:rPr lang="en-GB" dirty="0"/>
              <a:t>. </a:t>
            </a:r>
          </a:p>
          <a:p>
            <a:pPr marL="0" lvl="1" indent="0">
              <a:buNone/>
            </a:pPr>
            <a:endParaRPr lang="fi-FI" dirty="0">
              <a:sym typeface="Paytype" panose="020B0503030000000000"/>
            </a:endParaRPr>
          </a:p>
          <a:p>
            <a:pPr marL="0" lvl="1" indent="0">
              <a:buNone/>
            </a:pPr>
            <a:r>
              <a:rPr lang="fi-FI" dirty="0">
                <a:sym typeface="Paytype" panose="020B0503030000000000"/>
              </a:rPr>
              <a:t>Voit helposti lisätä MobilePay lyhytnumeron ja/tai QR koodin vaalikampanjasi mainoksiin ja vaalikeräyspisteillesi valmiiden maksupohjien ja maksulinkin avulla. </a:t>
            </a:r>
          </a:p>
          <a:p>
            <a:pPr marL="0" lvl="1" indent="0">
              <a:buNone/>
            </a:pPr>
            <a:endParaRPr lang="fi-FI" dirty="0">
              <a:sym typeface="Paytype" panose="020B0503030000000000"/>
            </a:endParaRPr>
          </a:p>
          <a:p>
            <a:pPr marL="0" lvl="1" indent="0">
              <a:buNone/>
            </a:pPr>
            <a:r>
              <a:rPr lang="fi-FI" dirty="0">
                <a:sym typeface="Paytype" panose="020B0503030000000000"/>
              </a:rPr>
              <a:t>Voit muodostaa maksulinkin (kuva oikeassa yläkulmassa) lyhytnumerollesi / QR koodillesi helposti </a:t>
            </a:r>
            <a:r>
              <a:rPr lang="fi-FI" dirty="0">
                <a:sym typeface="Paytype" panose="020B0503030000000000"/>
                <a:hlinkClick r:id="rId5"/>
              </a:rPr>
              <a:t>verkkosivuillamme</a:t>
            </a:r>
            <a:r>
              <a:rPr lang="fi-FI" dirty="0">
                <a:sym typeface="Paytype" panose="020B0503030000000000"/>
              </a:rPr>
              <a:t>. </a:t>
            </a:r>
            <a:r>
              <a:rPr lang="en-GB" dirty="0" err="1"/>
              <a:t>Maksulinkki</a:t>
            </a:r>
            <a:r>
              <a:rPr lang="en-GB" dirty="0"/>
              <a:t> </a:t>
            </a:r>
            <a:r>
              <a:rPr lang="en-GB" dirty="0" err="1"/>
              <a:t>voi</a:t>
            </a:r>
            <a:r>
              <a:rPr lang="en-GB" dirty="0"/>
              <a:t> </a:t>
            </a:r>
            <a:r>
              <a:rPr lang="en-GB" dirty="0" err="1"/>
              <a:t>myös</a:t>
            </a:r>
            <a:r>
              <a:rPr lang="en-GB" dirty="0"/>
              <a:t> olla </a:t>
            </a:r>
            <a:r>
              <a:rPr lang="en-GB" dirty="0" err="1"/>
              <a:t>tiettyyn</a:t>
            </a:r>
            <a:r>
              <a:rPr lang="en-GB" dirty="0"/>
              <a:t> €-</a:t>
            </a:r>
            <a:r>
              <a:rPr lang="en-GB" dirty="0" err="1"/>
              <a:t>summaan</a:t>
            </a:r>
            <a:r>
              <a:rPr lang="en-GB" dirty="0"/>
              <a:t> </a:t>
            </a:r>
            <a:r>
              <a:rPr lang="en-GB" dirty="0" err="1"/>
              <a:t>sidottu</a:t>
            </a:r>
            <a:r>
              <a:rPr lang="en-GB" dirty="0"/>
              <a:t>. </a:t>
            </a:r>
            <a:endParaRPr lang="en-GB" dirty="0">
              <a:sym typeface="Paytype" panose="020B050303000000000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97647" y="1876745"/>
            <a:ext cx="852798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900" dirty="0"/>
              <a:t>(Esimerkki kuva)</a:t>
            </a:r>
            <a:endParaRPr lang="en-GB" sz="900" dirty="0" err="1"/>
          </a:p>
        </p:txBody>
      </p:sp>
    </p:spTree>
    <p:extLst>
      <p:ext uri="{BB962C8B-B14F-4D97-AF65-F5344CB8AC3E}">
        <p14:creationId xmlns:p14="http://schemas.microsoft.com/office/powerpoint/2010/main" val="104517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431801" y="1795464"/>
            <a:ext cx="5102725" cy="4765674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US" dirty="0" err="1"/>
              <a:t>Yhdistyksen</a:t>
            </a:r>
            <a:r>
              <a:rPr lang="en-US" dirty="0"/>
              <a:t> </a:t>
            </a:r>
            <a:r>
              <a:rPr lang="en-US" dirty="0" err="1"/>
              <a:t>rekisteröintitietojen</a:t>
            </a:r>
            <a:r>
              <a:rPr lang="en-US" dirty="0"/>
              <a:t> </a:t>
            </a:r>
            <a:r>
              <a:rPr lang="en-US" dirty="0" err="1"/>
              <a:t>syöttö</a:t>
            </a:r>
            <a:endParaRPr lang="en-US" dirty="0"/>
          </a:p>
          <a:p>
            <a:pPr>
              <a:spcAft>
                <a:spcPts val="900"/>
              </a:spcAft>
            </a:pPr>
            <a:r>
              <a:rPr lang="en-US" dirty="0" err="1"/>
              <a:t>Rahan</a:t>
            </a:r>
            <a:r>
              <a:rPr lang="en-US" dirty="0"/>
              <a:t> </a:t>
            </a:r>
            <a:r>
              <a:rPr lang="en-US" dirty="0" err="1"/>
              <a:t>siirtojen</a:t>
            </a:r>
            <a:r>
              <a:rPr lang="en-US" dirty="0"/>
              <a:t> </a:t>
            </a:r>
            <a:r>
              <a:rPr lang="en-US" dirty="0" err="1"/>
              <a:t>seuranta</a:t>
            </a:r>
            <a:r>
              <a:rPr lang="en-US" dirty="0"/>
              <a:t> ja </a:t>
            </a:r>
            <a:r>
              <a:rPr lang="en-US" dirty="0" err="1"/>
              <a:t>palautukset</a:t>
            </a:r>
            <a:endParaRPr lang="en-US" dirty="0"/>
          </a:p>
          <a:p>
            <a:pPr>
              <a:spcAft>
                <a:spcPts val="900"/>
              </a:spcAft>
            </a:pPr>
            <a:r>
              <a:rPr lang="en-US" dirty="0" err="1"/>
              <a:t>Raportointi</a:t>
            </a:r>
            <a:r>
              <a:rPr lang="en-US" dirty="0"/>
              <a:t> ja </a:t>
            </a:r>
            <a:r>
              <a:rPr lang="en-US" dirty="0" err="1"/>
              <a:t>tilitykset</a:t>
            </a:r>
            <a:endParaRPr lang="en-US" dirty="0"/>
          </a:p>
          <a:p>
            <a:pPr>
              <a:spcAft>
                <a:spcPts val="900"/>
              </a:spcAft>
            </a:pPr>
            <a:r>
              <a:rPr lang="en-US" dirty="0" err="1"/>
              <a:t>Käyttäjätunnusten</a:t>
            </a:r>
            <a:r>
              <a:rPr lang="en-US" dirty="0"/>
              <a:t> </a:t>
            </a:r>
            <a:r>
              <a:rPr lang="en-US" dirty="0" err="1"/>
              <a:t>luonti</a:t>
            </a:r>
            <a:endParaRPr lang="en-US" dirty="0"/>
          </a:p>
          <a:p>
            <a:pPr>
              <a:spcAft>
                <a:spcPts val="900"/>
              </a:spcAft>
            </a:pPr>
            <a:r>
              <a:rPr lang="en-US" dirty="0"/>
              <a:t>MobilePay </a:t>
            </a:r>
            <a:r>
              <a:rPr lang="en-US" dirty="0" err="1"/>
              <a:t>tuotteiden</a:t>
            </a:r>
            <a:r>
              <a:rPr lang="en-US" dirty="0"/>
              <a:t> </a:t>
            </a:r>
            <a:r>
              <a:rPr lang="en-US" dirty="0" err="1"/>
              <a:t>hallinta</a:t>
            </a:r>
            <a:endParaRPr lang="en-US" dirty="0"/>
          </a:p>
          <a:p>
            <a:pPr lvl="1">
              <a:spcAft>
                <a:spcPts val="900"/>
              </a:spcAft>
            </a:pPr>
            <a:r>
              <a:rPr lang="en-US" dirty="0" err="1"/>
              <a:t>MyShop</a:t>
            </a:r>
            <a:r>
              <a:rPr lang="en-US" dirty="0"/>
              <a:t> -</a:t>
            </a:r>
            <a:r>
              <a:rPr lang="en-US" dirty="0" err="1"/>
              <a:t>myyntipaikkojen</a:t>
            </a:r>
            <a:r>
              <a:rPr lang="en-US" dirty="0"/>
              <a:t> </a:t>
            </a:r>
            <a:r>
              <a:rPr lang="en-US" dirty="0" err="1"/>
              <a:t>hallinnointi</a:t>
            </a:r>
            <a:endParaRPr lang="en-US" dirty="0"/>
          </a:p>
          <a:p>
            <a:pPr lvl="2">
              <a:spcAft>
                <a:spcPts val="900"/>
              </a:spcAft>
            </a:pPr>
            <a:r>
              <a:rPr lang="en-US" dirty="0" err="1"/>
              <a:t>Brändi</a:t>
            </a:r>
            <a:r>
              <a:rPr lang="en-US" dirty="0"/>
              <a:t> ja logo</a:t>
            </a:r>
          </a:p>
          <a:p>
            <a:pPr lvl="2">
              <a:spcAft>
                <a:spcPts val="900"/>
              </a:spcAft>
            </a:pPr>
            <a:r>
              <a:rPr lang="en-US" dirty="0" err="1"/>
              <a:t>Osoitetiedot</a:t>
            </a:r>
            <a:endParaRPr lang="en-US" dirty="0"/>
          </a:p>
          <a:p>
            <a:pPr lvl="2">
              <a:spcAft>
                <a:spcPts val="900"/>
              </a:spcAft>
            </a:pPr>
            <a:r>
              <a:rPr lang="en-US" dirty="0" err="1"/>
              <a:t>Tilitystiedot</a:t>
            </a:r>
            <a:endParaRPr lang="en-US" dirty="0"/>
          </a:p>
          <a:p>
            <a:pPr lvl="2">
              <a:spcAft>
                <a:spcPts val="900"/>
              </a:spcAft>
            </a:pPr>
            <a:r>
              <a:rPr lang="en-US" dirty="0" err="1"/>
              <a:t>Lyhytnumeroiden</a:t>
            </a:r>
            <a:r>
              <a:rPr lang="en-US" dirty="0"/>
              <a:t> ja QR </a:t>
            </a:r>
            <a:r>
              <a:rPr lang="en-US" dirty="0" err="1"/>
              <a:t>koodien</a:t>
            </a:r>
            <a:r>
              <a:rPr lang="en-US" dirty="0"/>
              <a:t> </a:t>
            </a:r>
            <a:r>
              <a:rPr lang="en-US" dirty="0" err="1"/>
              <a:t>luonti</a:t>
            </a:r>
            <a:endParaRPr lang="en-US" dirty="0"/>
          </a:p>
          <a:p>
            <a:pPr lvl="2">
              <a:spcAft>
                <a:spcPts val="900"/>
              </a:spcAft>
            </a:pPr>
            <a:r>
              <a:rPr lang="en-US" dirty="0"/>
              <a:t>MobilePay </a:t>
            </a:r>
            <a:r>
              <a:rPr lang="en-US" dirty="0" err="1"/>
              <a:t>maksutarrojen</a:t>
            </a:r>
            <a:r>
              <a:rPr lang="en-US" dirty="0"/>
              <a:t> </a:t>
            </a:r>
            <a:r>
              <a:rPr lang="en-US" dirty="0" err="1"/>
              <a:t>tilaus</a:t>
            </a:r>
            <a:endParaRPr lang="en-US" dirty="0"/>
          </a:p>
          <a:p>
            <a:pPr lvl="2">
              <a:spcAft>
                <a:spcPts val="900"/>
              </a:spcAft>
            </a:pPr>
            <a:endParaRPr lang="en-US" dirty="0"/>
          </a:p>
          <a:p>
            <a:pPr>
              <a:spcAft>
                <a:spcPts val="900"/>
              </a:spcAft>
            </a:pPr>
            <a:endParaRPr lang="en-US" dirty="0"/>
          </a:p>
          <a:p>
            <a:pPr>
              <a:spcAft>
                <a:spcPts val="900"/>
              </a:spcAft>
            </a:pPr>
            <a:endParaRPr lang="en-US" dirty="0"/>
          </a:p>
          <a:p>
            <a:pPr>
              <a:spcAft>
                <a:spcPts val="900"/>
              </a:spcAft>
            </a:pPr>
            <a:endParaRPr lang="en-GB" dirty="0"/>
          </a:p>
          <a:p>
            <a:pPr marL="0" indent="0">
              <a:spcAft>
                <a:spcPts val="900"/>
              </a:spcAft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50"/>
          </p:nvPr>
        </p:nvSpPr>
        <p:spPr>
          <a:xfrm>
            <a:off x="431799" y="1267284"/>
            <a:ext cx="4008094" cy="430887"/>
          </a:xfrm>
        </p:spPr>
        <p:txBody>
          <a:bodyPr wrap="square">
            <a:spAutoFit/>
          </a:bodyPr>
          <a:lstStyle/>
          <a:p>
            <a:r>
              <a:rPr lang="fi-FI" dirty="0"/>
              <a:t>Selainpohjainen portaali </a:t>
            </a:r>
            <a:r>
              <a:rPr lang="fi-FI" dirty="0">
                <a:hlinkClick r:id="rId6"/>
              </a:rPr>
              <a:t>https://admin.mobilepay.fi/</a:t>
            </a:r>
            <a:r>
              <a:rPr lang="fi-FI" dirty="0"/>
              <a:t> 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1799" y="728663"/>
            <a:ext cx="11191875" cy="276999"/>
          </a:xfrm>
        </p:spPr>
        <p:txBody>
          <a:bodyPr>
            <a:spAutoFit/>
          </a:bodyPr>
          <a:lstStyle/>
          <a:p>
            <a:r>
              <a:rPr lang="en-GB" dirty="0"/>
              <a:t>MobilePay –</a:t>
            </a:r>
            <a:r>
              <a:rPr lang="en-GB" dirty="0" err="1"/>
              <a:t>portaali</a:t>
            </a:r>
            <a:r>
              <a:rPr lang="en-GB" dirty="0"/>
              <a:t> </a:t>
            </a:r>
            <a:r>
              <a:rPr lang="en-GB" dirty="0" err="1"/>
              <a:t>palvelun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tulleiden</a:t>
            </a:r>
            <a:r>
              <a:rPr lang="en-GB" dirty="0"/>
              <a:t> </a:t>
            </a:r>
            <a:r>
              <a:rPr lang="en-GB" dirty="0" err="1"/>
              <a:t>maksujen</a:t>
            </a:r>
            <a:r>
              <a:rPr lang="en-GB" dirty="0"/>
              <a:t> </a:t>
            </a:r>
            <a:r>
              <a:rPr lang="en-GB" dirty="0" err="1"/>
              <a:t>hallintaan</a:t>
            </a:r>
            <a:endParaRPr lang="en-GB" dirty="0">
              <a:solidFill>
                <a:srgbClr val="50467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70"/>
          <a:stretch/>
        </p:blipFill>
        <p:spPr>
          <a:xfrm>
            <a:off x="4439893" y="1158107"/>
            <a:ext cx="7728981" cy="559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3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9941" y="959346"/>
            <a:ext cx="6013696" cy="276999"/>
          </a:xfrm>
        </p:spPr>
        <p:txBody>
          <a:bodyPr/>
          <a:lstStyle/>
          <a:p>
            <a:r>
              <a:rPr lang="en-US" dirty="0" err="1"/>
              <a:t>Hinnoittelu</a:t>
            </a:r>
            <a:r>
              <a:rPr lang="en-US" dirty="0"/>
              <a:t> </a:t>
            </a:r>
            <a:r>
              <a:rPr lang="en-US" dirty="0" err="1"/>
              <a:t>vaaliehdokkaille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29941" y="706062"/>
            <a:ext cx="3054350" cy="309562"/>
          </a:xfrm>
        </p:spPr>
        <p:txBody>
          <a:bodyPr/>
          <a:lstStyle/>
          <a:p>
            <a:r>
              <a:rPr lang="en-GB" dirty="0" err="1"/>
              <a:t>MobilePay</a:t>
            </a:r>
            <a:r>
              <a:rPr lang="en-GB" dirty="0"/>
              <a:t> / </a:t>
            </a:r>
            <a:r>
              <a:rPr lang="en-GB" dirty="0" err="1"/>
              <a:t>MyShop</a:t>
            </a:r>
            <a:endParaRPr lang="en-GB" dirty="0"/>
          </a:p>
        </p:txBody>
      </p:sp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529941" y="3875090"/>
            <a:ext cx="4660897" cy="1948512"/>
          </a:xfrm>
          <a:prstGeom prst="rect">
            <a:avLst/>
          </a:prstGeom>
          <a:solidFill>
            <a:srgbClr val="FAFAF9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355600" indent="-355600" algn="l" defTabSz="914400" rtl="0" eaLnBrk="1" latinLnBrk="0" hangingPunct="1">
              <a:buFont typeface="Paytype" panose="020B0503030000000000" pitchFamily="34" charset="0"/>
              <a:buChar char="→"/>
            </a:lvl1pPr>
            <a:lvl2pPr marL="628650" indent="-273050" algn="l" defTabSz="914400" rtl="0" eaLnBrk="1" latinLnBrk="0" hangingPunct="1">
              <a:buFont typeface="Danske Text" panose="00000400000000000000" pitchFamily="2" charset="0"/>
              <a:buChar char="−"/>
            </a:lvl2pPr>
            <a:lvl3pPr marL="808038" indent="-179388" algn="l" defTabSz="914400" rtl="0" eaLnBrk="1" latinLnBrk="0" hangingPunct="1">
              <a:buFont typeface="Danske Text" panose="00000400000000000000" pitchFamily="2" charset="0"/>
              <a:buChar char="∙"/>
            </a:lvl3pPr>
            <a:lvl4pPr marL="985838" indent="-177800" algn="l" defTabSz="914400" rtl="0" eaLnBrk="1" latinLnBrk="0" hangingPunct="1">
              <a:buFont typeface="Danske Text" panose="00000400000000000000" pitchFamily="2" charset="0"/>
              <a:buChar char="∙"/>
            </a:lvl4pPr>
            <a:lvl5pPr marL="1163638" indent="-173038" algn="l" defTabSz="914400" rtl="0" eaLnBrk="1" latinLnBrk="0" hangingPunct="1">
              <a:buFont typeface="Danske Text" panose="00000400000000000000" pitchFamily="2" charset="0"/>
              <a:buChar char="∙"/>
            </a:lvl5pPr>
            <a:lvl6pPr marL="2514600" indent="-228600" algn="l" defTabSz="914400" rtl="0" eaLnBrk="1" latinLnBrk="0" hangingPunct="1">
              <a:buFont typeface="Arial" panose="020B0604020202020204" pitchFamily="34" charset="0"/>
              <a:buChar char="•"/>
            </a:lvl6pPr>
            <a:lvl7pPr marL="2971800" indent="-228600" algn="l" defTabSz="914400" rtl="0" eaLnBrk="1" latinLnBrk="0" hangingPunct="1">
              <a:buFont typeface="Arial" panose="020B0604020202020204" pitchFamily="34" charset="0"/>
              <a:buChar char="•"/>
            </a:lvl7pPr>
            <a:lvl8pPr marL="3429000" indent="-228600" algn="l" defTabSz="914400" rtl="0" eaLnBrk="1" latinLnBrk="0" hangingPunct="1">
              <a:buFont typeface="Arial" panose="020B0604020202020204" pitchFamily="34" charset="0"/>
              <a:buChar char="•"/>
            </a:lvl8pPr>
            <a:lvl9pPr marL="3886200" indent="-228600" algn="l" defTabSz="914400" rtl="0" eaLnBrk="1" latinLnBrk="0" hangingPunct="1">
              <a:buFont typeface="Arial" panose="020B0604020202020204" pitchFamily="34" charset="0"/>
              <a:buChar char="•"/>
            </a:lvl9pPr>
          </a:lstStyle>
          <a:p>
            <a:pPr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>
              <a:buNone/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29941" y="2662536"/>
            <a:ext cx="4670293" cy="1057730"/>
          </a:xfrm>
          <a:prstGeom prst="roundRect">
            <a:avLst>
              <a:gd name="adj" fmla="val 5086"/>
            </a:avLst>
          </a:prstGeom>
          <a:solidFill>
            <a:srgbClr val="FAFAF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484" y="2895166"/>
            <a:ext cx="4231343" cy="5309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indent="-457200">
              <a:spcAft>
                <a:spcPts val="300"/>
              </a:spcAft>
              <a:buSzPct val="100000"/>
              <a:defRPr>
                <a:latin typeface="Paytype" panose="020B0503030000000000" pitchFamily="34" charset="0"/>
              </a:defRPr>
            </a:lvl1pPr>
            <a:lvl2pPr marL="355600" lvl="1" indent="-355600">
              <a:spcAft>
                <a:spcPts val="300"/>
              </a:spcAft>
              <a:buSzPct val="100000"/>
              <a:buFont typeface="Paytype" panose="020B0503030000000000" pitchFamily="34" charset="0"/>
              <a:buChar char="→"/>
              <a:defRPr>
                <a:latin typeface="Paytype" panose="020B0503030000000000" pitchFamily="34" charset="0"/>
              </a:defRPr>
            </a:lvl2pPr>
            <a:lvl3pPr marL="628650" lvl="2" indent="-273050">
              <a:spcAft>
                <a:spcPts val="300"/>
              </a:spcAft>
              <a:buSzPct val="100000"/>
              <a:buFont typeface="Danske Text" panose="00000400000000000000" pitchFamily="2" charset="0"/>
              <a:buChar char="−"/>
              <a:defRPr>
                <a:latin typeface="Paytype" panose="020B0503030000000000" pitchFamily="34" charset="0"/>
              </a:defRPr>
            </a:lvl3pPr>
            <a:lvl4pPr marL="808038" lvl="3" indent="-17938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4pPr>
            <a:lvl5pPr marL="985838" lvl="4" indent="-177800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5pPr>
            <a:lvl6pPr marL="1163638" lvl="5" indent="-17303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6pPr>
            <a:lvl7pPr marL="2514600" lvl="6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7pPr>
            <a:lvl8pPr marL="2971800" lvl="7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8pPr>
            <a:lvl9pPr marL="3429000" lvl="8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9pPr>
          </a:lstStyle>
          <a:p>
            <a:pPr marL="0" lvl="1" indent="0">
              <a:buNone/>
            </a:pPr>
            <a:r>
              <a:rPr lang="en-GB" sz="1600" b="1" dirty="0" err="1"/>
              <a:t>Rekisteröintimaksu</a:t>
            </a:r>
            <a:r>
              <a:rPr lang="en-GB" sz="1600" b="1" dirty="0"/>
              <a:t>  99 € + </a:t>
            </a:r>
            <a:r>
              <a:rPr lang="en-GB" sz="1600" b="1" dirty="0" err="1"/>
              <a:t>alv</a:t>
            </a:r>
            <a:r>
              <a:rPr lang="en-GB" sz="1600" b="1" dirty="0"/>
              <a:t>. 24%</a:t>
            </a:r>
            <a:endParaRPr lang="fi-FI" sz="1600" dirty="0">
              <a:sym typeface="Paytype" panose="020B0503030000000000" pitchFamily="34" charset="0"/>
            </a:endParaRPr>
          </a:p>
          <a:p>
            <a:pPr marL="0" lvl="1" indent="0">
              <a:buNone/>
            </a:pPr>
            <a:r>
              <a:rPr lang="fi-FI" sz="1600" b="1" dirty="0">
                <a:sym typeface="Paytype" panose="020B0503030000000000" pitchFamily="34" charset="0"/>
              </a:rPr>
              <a:t>Kuukausimaksu</a:t>
            </a:r>
            <a:r>
              <a:rPr lang="en-GB" sz="1600" b="1" dirty="0"/>
              <a:t> 0 €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484" y="4074866"/>
            <a:ext cx="21319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indent="-457200">
              <a:spcAft>
                <a:spcPts val="300"/>
              </a:spcAft>
              <a:buSzPct val="100000"/>
              <a:defRPr>
                <a:latin typeface="Paytype" panose="020B0503030000000000" pitchFamily="34" charset="0"/>
              </a:defRPr>
            </a:lvl1pPr>
            <a:lvl2pPr marL="355600" lvl="1" indent="-355600">
              <a:spcAft>
                <a:spcPts val="300"/>
              </a:spcAft>
              <a:buSzPct val="100000"/>
              <a:buFont typeface="Paytype" panose="020B0503030000000000" pitchFamily="34" charset="0"/>
              <a:buChar char="→"/>
              <a:defRPr>
                <a:latin typeface="Paytype" panose="020B0503030000000000" pitchFamily="34" charset="0"/>
              </a:defRPr>
            </a:lvl2pPr>
            <a:lvl3pPr marL="628650" lvl="2" indent="-273050">
              <a:spcAft>
                <a:spcPts val="300"/>
              </a:spcAft>
              <a:buSzPct val="100000"/>
              <a:buFont typeface="Danske Text" panose="00000400000000000000" pitchFamily="2" charset="0"/>
              <a:buChar char="−"/>
              <a:defRPr>
                <a:latin typeface="Paytype" panose="020B0503030000000000" pitchFamily="34" charset="0"/>
              </a:defRPr>
            </a:lvl3pPr>
            <a:lvl4pPr marL="808038" lvl="3" indent="-17938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4pPr>
            <a:lvl5pPr marL="985838" lvl="4" indent="-177800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5pPr>
            <a:lvl6pPr marL="1163638" lvl="5" indent="-17303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6pPr>
            <a:lvl7pPr marL="2514600" lvl="6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7pPr>
            <a:lvl8pPr marL="2971800" lvl="7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8pPr>
            <a:lvl9pPr marL="3429000" lvl="8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9pPr>
          </a:lstStyle>
          <a:p>
            <a:pPr marL="0" lvl="1" indent="0">
              <a:buNone/>
            </a:pPr>
            <a:r>
              <a:rPr lang="en-US" sz="1200" b="1" dirty="0" err="1">
                <a:sym typeface="Paytype" panose="020B0503030000000000" pitchFamily="34" charset="0"/>
              </a:rPr>
              <a:t>Maksutapahtumahinnoittelu</a:t>
            </a:r>
            <a:r>
              <a:rPr lang="en-US" sz="1200" b="1" dirty="0">
                <a:sym typeface="Paytype" panose="020B0503030000000000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03171" y="4074866"/>
            <a:ext cx="191398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indent="-457200">
              <a:spcAft>
                <a:spcPts val="300"/>
              </a:spcAft>
              <a:buSzPct val="100000"/>
              <a:defRPr>
                <a:latin typeface="Paytype" panose="020B0503030000000000" pitchFamily="34" charset="0"/>
              </a:defRPr>
            </a:lvl1pPr>
            <a:lvl2pPr marL="355600" lvl="1" indent="-355600">
              <a:spcAft>
                <a:spcPts val="300"/>
              </a:spcAft>
              <a:buSzPct val="100000"/>
              <a:buFont typeface="Paytype" panose="020B0503030000000000" pitchFamily="34" charset="0"/>
              <a:buChar char="→"/>
              <a:defRPr>
                <a:latin typeface="Paytype" panose="020B0503030000000000" pitchFamily="34" charset="0"/>
              </a:defRPr>
            </a:lvl2pPr>
            <a:lvl3pPr marL="628650" lvl="2" indent="-273050">
              <a:spcAft>
                <a:spcPts val="300"/>
              </a:spcAft>
              <a:buSzPct val="100000"/>
              <a:buFont typeface="Danske Text" panose="00000400000000000000" pitchFamily="2" charset="0"/>
              <a:buChar char="−"/>
              <a:defRPr>
                <a:latin typeface="Paytype" panose="020B0503030000000000" pitchFamily="34" charset="0"/>
              </a:defRPr>
            </a:lvl3pPr>
            <a:lvl4pPr marL="808038" lvl="3" indent="-17938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4pPr>
            <a:lvl5pPr marL="985838" lvl="4" indent="-177800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5pPr>
            <a:lvl6pPr marL="1163638" lvl="5" indent="-17303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6pPr>
            <a:lvl7pPr marL="2514600" lvl="6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7pPr>
            <a:lvl8pPr marL="2971800" lvl="7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8pPr>
            <a:lvl9pPr marL="3429000" lvl="8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9pPr>
          </a:lstStyle>
          <a:p>
            <a:pPr marL="0" lvl="1" indent="0">
              <a:buNone/>
            </a:pPr>
            <a:r>
              <a:rPr lang="en-US" sz="1200" b="1" dirty="0">
                <a:sym typeface="Paytype" panose="020B0503030000000000" pitchFamily="34" charset="0"/>
              </a:rPr>
              <a:t> 0,75 % / </a:t>
            </a:r>
            <a:r>
              <a:rPr lang="en-US" sz="1200" b="1" dirty="0" err="1">
                <a:sym typeface="Paytype" panose="020B0503030000000000" pitchFamily="34" charset="0"/>
              </a:rPr>
              <a:t>maksutapahtuma</a:t>
            </a:r>
            <a:endParaRPr lang="en-US" sz="1200" b="1" dirty="0">
              <a:sym typeface="Paytype" panose="020B050303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9958" y="4614133"/>
            <a:ext cx="4650426" cy="11464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indent="-457200">
              <a:spcAft>
                <a:spcPts val="300"/>
              </a:spcAft>
              <a:buSzPct val="100000"/>
              <a:defRPr>
                <a:latin typeface="Paytype" panose="020B0503030000000000" pitchFamily="34" charset="0"/>
              </a:defRPr>
            </a:lvl1pPr>
            <a:lvl2pPr marL="355600" lvl="1" indent="-355600">
              <a:spcAft>
                <a:spcPts val="300"/>
              </a:spcAft>
              <a:buSzPct val="100000"/>
              <a:buFont typeface="Paytype" panose="020B0503030000000000" pitchFamily="34" charset="0"/>
              <a:buChar char="→"/>
              <a:defRPr>
                <a:latin typeface="Paytype" panose="020B0503030000000000" pitchFamily="34" charset="0"/>
              </a:defRPr>
            </a:lvl2pPr>
            <a:lvl3pPr marL="628650" lvl="2" indent="-273050">
              <a:spcAft>
                <a:spcPts val="300"/>
              </a:spcAft>
              <a:buSzPct val="100000"/>
              <a:buFont typeface="Danske Text" panose="00000400000000000000" pitchFamily="2" charset="0"/>
              <a:buChar char="−"/>
              <a:defRPr>
                <a:latin typeface="Paytype" panose="020B0503030000000000" pitchFamily="34" charset="0"/>
              </a:defRPr>
            </a:lvl3pPr>
            <a:lvl4pPr marL="808038" lvl="3" indent="-17938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4pPr>
            <a:lvl5pPr marL="985838" lvl="4" indent="-177800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5pPr>
            <a:lvl6pPr marL="1163638" lvl="5" indent="-173038">
              <a:spcAft>
                <a:spcPts val="300"/>
              </a:spcAft>
              <a:buSzPct val="100000"/>
              <a:buFont typeface="Danske Text" panose="00000400000000000000" pitchFamily="2" charset="0"/>
              <a:buChar char="∙"/>
              <a:defRPr>
                <a:latin typeface="Paytype" panose="020B0503030000000000" pitchFamily="34" charset="0"/>
              </a:defRPr>
            </a:lvl6pPr>
            <a:lvl7pPr marL="2514600" lvl="6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7pPr>
            <a:lvl8pPr marL="2971800" lvl="7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8pPr>
            <a:lvl9pPr marL="3429000" lvl="8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Paytype" panose="020B0503030000000000" pitchFamily="34" charset="0"/>
              </a:defRPr>
            </a:lvl9pPr>
          </a:lstStyle>
          <a:p>
            <a:pPr marL="0" lvl="1" indent="0">
              <a:buNone/>
            </a:pPr>
            <a:r>
              <a:rPr lang="en-US" sz="1050" dirty="0">
                <a:sym typeface="Paytype" panose="020B0503030000000000" pitchFamily="34" charset="0"/>
              </a:rPr>
              <a:t>* </a:t>
            </a:r>
            <a:r>
              <a:rPr lang="en-US" sz="1050" dirty="0" err="1">
                <a:sym typeface="Paytype" panose="020B0503030000000000" pitchFamily="34" charset="0"/>
              </a:rPr>
              <a:t>Minimiveloitus</a:t>
            </a:r>
            <a:r>
              <a:rPr lang="en-US" sz="1050" dirty="0">
                <a:sym typeface="Paytype" panose="020B0503030000000000" pitchFamily="34" charset="0"/>
              </a:rPr>
              <a:t> 0,06 € / </a:t>
            </a:r>
            <a:r>
              <a:rPr lang="en-US" sz="1050" dirty="0" err="1">
                <a:sym typeface="Paytype" panose="020B0503030000000000" pitchFamily="34" charset="0"/>
              </a:rPr>
              <a:t>maksutapahtuma</a:t>
            </a:r>
            <a:endParaRPr lang="en-US" sz="1050" dirty="0">
              <a:sym typeface="Paytype" panose="020B0503030000000000" pitchFamily="34" charset="0"/>
            </a:endParaRPr>
          </a:p>
          <a:p>
            <a:pPr marL="0" lvl="1" indent="0">
              <a:buNone/>
            </a:pPr>
            <a:r>
              <a:rPr lang="fi-FI" sz="1050" dirty="0">
                <a:sym typeface="Paytype" panose="020B0503030000000000" pitchFamily="34" charset="0"/>
              </a:rPr>
              <a:t>Tulleiden varojen nettotilitys yhdistyksen tilille 0 € / tilitys. Vaihtoehtoisesti bruttotilityksen palvelumaksu 4 € / lasku.</a:t>
            </a:r>
          </a:p>
          <a:p>
            <a:pPr marL="0" lvl="1" indent="0">
              <a:buNone/>
            </a:pPr>
            <a:endParaRPr lang="fi-FI" sz="1050" dirty="0">
              <a:sym typeface="Paytype" panose="020B0503030000000000" pitchFamily="34" charset="0"/>
            </a:endParaRPr>
          </a:p>
          <a:p>
            <a:pPr marL="0" lvl="1" indent="0">
              <a:buNone/>
            </a:pPr>
            <a:r>
              <a:rPr lang="fi-FI" sz="1050" dirty="0">
                <a:sym typeface="Paytype" panose="020B0503030000000000" pitchFamily="34" charset="0"/>
              </a:rPr>
              <a:t>MobilePay tilittää saapuneet maksut tilitystilille aina seuraavana arkipäivänä.</a:t>
            </a:r>
            <a:endParaRPr lang="fi-FI" sz="1200" dirty="0">
              <a:sym typeface="Paytype" panose="020B0503030000000000" pitchFamily="34" charset="0"/>
            </a:endParaRPr>
          </a:p>
          <a:p>
            <a:pPr marL="0" lvl="1" indent="0">
              <a:buNone/>
            </a:pPr>
            <a:endParaRPr lang="fi-FI" sz="1200" dirty="0">
              <a:sym typeface="Paytype" panose="020B050303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t="573" r="31934" b="-35"/>
          <a:stretch/>
        </p:blipFill>
        <p:spPr>
          <a:xfrm>
            <a:off x="6450021" y="-6439"/>
            <a:ext cx="5855231" cy="68644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3229" y="1495506"/>
            <a:ext cx="52198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Aktivoi</a:t>
            </a:r>
            <a:r>
              <a:rPr lang="en-US" sz="1600" dirty="0"/>
              <a:t> </a:t>
            </a:r>
            <a:r>
              <a:rPr lang="en-US" sz="1600" dirty="0" err="1"/>
              <a:t>hinnoittelutarjous</a:t>
            </a:r>
            <a:r>
              <a:rPr lang="en-US" sz="1600" dirty="0"/>
              <a:t> </a:t>
            </a:r>
            <a:r>
              <a:rPr lang="en-US" sz="1600" dirty="0" err="1"/>
              <a:t>syöttämällä</a:t>
            </a:r>
            <a:r>
              <a:rPr lang="en-US" sz="1600" dirty="0"/>
              <a:t> </a:t>
            </a:r>
            <a:r>
              <a:rPr lang="en-US" sz="1600" dirty="0" err="1"/>
              <a:t>etukoodi</a:t>
            </a:r>
            <a:r>
              <a:rPr lang="en-US" sz="1600" dirty="0"/>
              <a:t> </a:t>
            </a:r>
            <a:r>
              <a:rPr lang="en-US" b="1" dirty="0">
                <a:solidFill>
                  <a:srgbClr val="A198FD"/>
                </a:solidFill>
              </a:rPr>
              <a:t>“VAALIKERÄYS2023” </a:t>
            </a:r>
            <a:r>
              <a:rPr lang="en-US" sz="1600" dirty="0" err="1">
                <a:hlinkClick r:id="rId6"/>
              </a:rPr>
              <a:t>rekisteröintilomakkeen</a:t>
            </a:r>
            <a:r>
              <a:rPr lang="en-US" sz="1600" b="1" dirty="0">
                <a:solidFill>
                  <a:srgbClr val="32E6FF"/>
                </a:solidFill>
              </a:rPr>
              <a:t> </a:t>
            </a:r>
            <a:r>
              <a:rPr lang="en-US" sz="1600" dirty="0" err="1"/>
              <a:t>kampanjakoodi-kenttään</a:t>
            </a:r>
            <a:r>
              <a:rPr lang="en-US" sz="1600" dirty="0"/>
              <a:t>.</a:t>
            </a:r>
          </a:p>
          <a:p>
            <a:endParaRPr lang="en-US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2006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431800" y="1510809"/>
            <a:ext cx="5333839" cy="4764738"/>
          </a:xfrm>
        </p:spPr>
        <p:txBody>
          <a:bodyPr/>
          <a:lstStyle/>
          <a:p>
            <a:r>
              <a:rPr lang="fi-FI" b="1" dirty="0"/>
              <a:t>Rekisteröi yhdistys </a:t>
            </a:r>
            <a:r>
              <a:rPr lang="fi-FI" dirty="0" err="1"/>
              <a:t>MobilePayn</a:t>
            </a:r>
            <a:r>
              <a:rPr lang="fi-FI" dirty="0"/>
              <a:t> sivuilta tai suoraan </a:t>
            </a:r>
            <a:r>
              <a:rPr lang="fi-FI" dirty="0">
                <a:hlinkClick r:id="rId2"/>
              </a:rPr>
              <a:t>www.mobilepay.fi/rekisteroidy</a:t>
            </a:r>
            <a:r>
              <a:rPr lang="fi-FI" dirty="0"/>
              <a:t>.  Lisätietoja rekisteröinnistä ja tiedoista, joita kysymme osana rekisteröitymisprosessia löydät </a:t>
            </a:r>
            <a:r>
              <a:rPr lang="fi-FI" b="1" dirty="0">
                <a:hlinkClick r:id="rId3"/>
              </a:rPr>
              <a:t>täältä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342900" indent="-342900">
              <a:buAutoNum type="arabicPeriod"/>
            </a:pPr>
            <a:r>
              <a:rPr lang="fi-FI" b="1" dirty="0"/>
              <a:t>Luo käyttäjätunnukset </a:t>
            </a:r>
            <a:r>
              <a:rPr lang="fi-FI" dirty="0" err="1"/>
              <a:t>MobilePayn</a:t>
            </a:r>
            <a:r>
              <a:rPr lang="fi-FI" dirty="0"/>
              <a:t> portaaliin antamalla sähköpostiosoite ja luomalla salasana. Hyväksy </a:t>
            </a:r>
            <a:r>
              <a:rPr lang="fi-FI" dirty="0" err="1"/>
              <a:t>MobilePayn</a:t>
            </a:r>
            <a:r>
              <a:rPr lang="fi-FI" dirty="0"/>
              <a:t> sopimusehdot. </a:t>
            </a:r>
            <a:br>
              <a:rPr lang="fi-FI" dirty="0"/>
            </a:br>
            <a:endParaRPr lang="fi-FI" dirty="0"/>
          </a:p>
          <a:p>
            <a:pPr marL="342900" indent="-342900">
              <a:buAutoNum type="arabicPeriod"/>
            </a:pPr>
            <a:r>
              <a:rPr lang="fi-FI" b="1" dirty="0"/>
              <a:t>Vahvista sähköpostiosoite </a:t>
            </a:r>
            <a:r>
              <a:rPr lang="fi-FI" dirty="0"/>
              <a:t>sähköpostiisi tulleen linkin kautta ja kirjaudu </a:t>
            </a:r>
            <a:r>
              <a:rPr lang="fi-FI" dirty="0" err="1"/>
              <a:t>MobilePay</a:t>
            </a:r>
            <a:r>
              <a:rPr lang="fi-FI" dirty="0"/>
              <a:t> –portaaliin</a:t>
            </a:r>
            <a:br>
              <a:rPr lang="fi-FI" dirty="0"/>
            </a:br>
            <a:endParaRPr lang="fi-FI" dirty="0"/>
          </a:p>
          <a:p>
            <a:pPr marL="342900" indent="-342900">
              <a:buAutoNum type="arabicPeriod"/>
            </a:pPr>
            <a:r>
              <a:rPr lang="fi-FI" b="1" dirty="0"/>
              <a:t>Täytä portaalissa </a:t>
            </a:r>
            <a:r>
              <a:rPr lang="fi-FI" dirty="0"/>
              <a:t>yhdistyksen ja yhteyshenkilön tiedot. Ilmoita tuntemistiedot ja </a:t>
            </a:r>
            <a:r>
              <a:rPr lang="fi-FI" dirty="0" err="1"/>
              <a:t>MobilePayn</a:t>
            </a:r>
            <a:r>
              <a:rPr lang="fi-FI" dirty="0"/>
              <a:t> käyttötarkoitus. </a:t>
            </a:r>
            <a:br>
              <a:rPr lang="fi-FI" dirty="0"/>
            </a:br>
            <a:endParaRPr lang="fi-FI" dirty="0"/>
          </a:p>
          <a:p>
            <a:pPr marL="342900" indent="-342900">
              <a:buAutoNum type="arabicPeriod"/>
            </a:pPr>
            <a:r>
              <a:rPr lang="fi-FI" b="1" dirty="0"/>
              <a:t>Valitse</a:t>
            </a:r>
            <a:r>
              <a:rPr lang="fi-FI" dirty="0"/>
              <a:t> </a:t>
            </a:r>
            <a:r>
              <a:rPr lang="fi-FI" dirty="0" err="1"/>
              <a:t>MobilePay</a:t>
            </a:r>
            <a:r>
              <a:rPr lang="fi-FI" dirty="0"/>
              <a:t> maksuratkaisuksi </a:t>
            </a:r>
            <a:r>
              <a:rPr lang="fi-FI" b="1" dirty="0" err="1"/>
              <a:t>MyShop</a:t>
            </a:r>
            <a:br>
              <a:rPr lang="fi-FI" b="1" dirty="0"/>
            </a:br>
            <a:endParaRPr lang="fi-FI" b="1" dirty="0"/>
          </a:p>
          <a:p>
            <a:pPr marL="342900" indent="-342900">
              <a:buAutoNum type="arabicPeriod"/>
            </a:pPr>
            <a:r>
              <a:rPr lang="fi-FI" b="1" dirty="0"/>
              <a:t>Tarkistamme tiedot </a:t>
            </a:r>
            <a:r>
              <a:rPr lang="fi-FI" dirty="0"/>
              <a:t>ja olemme yhteydessä yhteyshenkilöön MobilePay-tilin aktivointiin tai muihin vaadittaviin lisätietoihin liittyen. </a:t>
            </a:r>
            <a:br>
              <a:rPr lang="fi-FI" dirty="0"/>
            </a:br>
            <a:endParaRPr lang="fi-FI" dirty="0"/>
          </a:p>
          <a:p>
            <a:pPr marL="342900" indent="-342900">
              <a:buAutoNum type="arabicPeriod"/>
            </a:pPr>
            <a:r>
              <a:rPr lang="fi-FI" dirty="0"/>
              <a:t>Tilin aktivoinnin jälkeen </a:t>
            </a:r>
            <a:r>
              <a:rPr lang="fi-FI" b="1" dirty="0"/>
              <a:t>voit aloittaa palvelun käytön.</a:t>
            </a:r>
            <a:endParaRPr lang="en-GB" b="1" dirty="0"/>
          </a:p>
          <a:p>
            <a:pPr>
              <a:spcAft>
                <a:spcPts val="0"/>
              </a:spcAft>
              <a:buFont typeface="+mj-lt"/>
              <a:buAutoNum type="arabicPeriod"/>
            </a:pPr>
            <a:endParaRPr lang="en-US" sz="1200" dirty="0"/>
          </a:p>
          <a:p>
            <a:pPr marL="0" indent="0">
              <a:spcAft>
                <a:spcPts val="0"/>
              </a:spcAft>
              <a:buNone/>
            </a:pPr>
            <a:endParaRPr lang="en-US" sz="1100" b="1" dirty="0"/>
          </a:p>
          <a:p>
            <a:pPr marL="0" indent="0">
              <a:spcAft>
                <a:spcPts val="0"/>
              </a:spcAft>
              <a:buNone/>
            </a:pPr>
            <a:endParaRPr lang="en-US" sz="1100" b="1" dirty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4"/>
          </p:nvPr>
        </p:nvSpPr>
        <p:spPr>
          <a:xfrm>
            <a:off x="6291184" y="1510809"/>
            <a:ext cx="5332490" cy="5079888"/>
          </a:xfrm>
        </p:spPr>
        <p:txBody>
          <a:bodyPr/>
          <a:lstStyle/>
          <a:p>
            <a:r>
              <a:rPr lang="fi-FI" b="1" dirty="0"/>
              <a:t>Huomioithan</a:t>
            </a:r>
            <a:r>
              <a:rPr lang="fi-FI" dirty="0"/>
              <a:t>, että </a:t>
            </a:r>
            <a:r>
              <a:rPr lang="fi-FI" dirty="0" err="1"/>
              <a:t>MobilePayn</a:t>
            </a:r>
            <a:r>
              <a:rPr lang="fi-FI" dirty="0"/>
              <a:t> käyttöönottoa varten </a:t>
            </a:r>
            <a:r>
              <a:rPr lang="fi-FI" u="sng" dirty="0"/>
              <a:t>yhdistyksen pitää olla rekisteröity yhdistys ja yhdistyksellä olla oma pankkitili</a:t>
            </a:r>
            <a:r>
              <a:rPr lang="fi-FI" dirty="0"/>
              <a:t>, johon rahankeräyksen kautta tulleet varat tilitetään.</a:t>
            </a:r>
          </a:p>
          <a:p>
            <a:pPr lvl="1"/>
            <a:r>
              <a:rPr lang="fi-FI" sz="1300" dirty="0"/>
              <a:t>Vaalikeräystä voi tehdä ilman rahankeräyslupaa vaalien kampanja-aikana. Muina aikoina suoritetusta rahankeräyksestä </a:t>
            </a:r>
            <a:r>
              <a:rPr lang="fi-FI" sz="1300" dirty="0" err="1"/>
              <a:t>MobilePaylle</a:t>
            </a:r>
            <a:r>
              <a:rPr lang="fi-FI" sz="1300" dirty="0"/>
              <a:t> tulee toimittaa viranomaisen myöntämä rahankeräyslupa. Lisätietoja vaalikeräyksien suorittamisesta löydät </a:t>
            </a:r>
            <a:r>
              <a:rPr lang="fi-FI" sz="1300" dirty="0">
                <a:hlinkClick r:id="rId4"/>
              </a:rPr>
              <a:t>poliisin vaalikeräys-sivuilta </a:t>
            </a:r>
            <a:endParaRPr lang="fi-FI" sz="1300" dirty="0"/>
          </a:p>
          <a:p>
            <a:pPr lvl="1"/>
            <a:endParaRPr lang="fi-FI" sz="1200" dirty="0"/>
          </a:p>
          <a:p>
            <a:r>
              <a:rPr lang="fi-FI" dirty="0"/>
              <a:t>Vaadimme yhdistyksiltä seuraavat lisätiedot ja asiakaspalvelumme tulee kysymään näitä viimeistään rekisteröintitietojen tarkistuksen yhteydessä:</a:t>
            </a:r>
          </a:p>
          <a:p>
            <a:endParaRPr lang="fi-FI" dirty="0"/>
          </a:p>
          <a:p>
            <a:pPr lvl="1">
              <a:buFont typeface="+mj-lt"/>
              <a:buAutoNum type="arabicPeriod"/>
            </a:pPr>
            <a:r>
              <a:rPr lang="fi-FI" sz="1300" b="1" dirty="0"/>
              <a:t>Tiedot nykyisistä hallituksen jäsenistä</a:t>
            </a:r>
            <a:r>
              <a:rPr lang="fi-FI" sz="1300" dirty="0"/>
              <a:t>. Tietojen ilmoittamiseen voit käyttää sivuiltamme löytyvää </a:t>
            </a:r>
            <a:r>
              <a:rPr lang="fi-FI" sz="1300" dirty="0">
                <a:hlinkClick r:id="rId5"/>
              </a:rPr>
              <a:t>lomaketta.</a:t>
            </a:r>
            <a:endParaRPr lang="fi-FI" sz="1300" dirty="0"/>
          </a:p>
          <a:p>
            <a:pPr lvl="1">
              <a:buFont typeface="+mj-lt"/>
              <a:buAutoNum type="arabicPeriod"/>
            </a:pPr>
            <a:r>
              <a:rPr lang="fi-FI" sz="1300" b="1" dirty="0"/>
              <a:t>Yhdistyksen ajantasaiset säännöt</a:t>
            </a:r>
            <a:endParaRPr lang="fi-FI" sz="1300" dirty="0"/>
          </a:p>
          <a:p>
            <a:pPr lvl="1">
              <a:buFont typeface="+mj-lt"/>
              <a:buAutoNum type="arabicPeriod"/>
            </a:pPr>
            <a:r>
              <a:rPr lang="fi-FI" sz="1300" b="1" dirty="0"/>
              <a:t>Nimenkirjoitusoikeutettujen - </a:t>
            </a:r>
            <a:r>
              <a:rPr lang="fi-FI" sz="1300" dirty="0"/>
              <a:t>eli puheenjohtajan sekä rekisteriotteen mukaisesti toisen mahdollisen nimenkirjoittajan </a:t>
            </a:r>
            <a:r>
              <a:rPr lang="fi-FI" sz="1300" b="1" dirty="0"/>
              <a:t>sähköpostiosoitteet henkilöllisyyden todentamista varten</a:t>
            </a:r>
            <a:r>
              <a:rPr lang="fi-FI" sz="1300" dirty="0"/>
              <a:t>.</a:t>
            </a:r>
          </a:p>
          <a:p>
            <a:pPr lvl="1"/>
            <a:endParaRPr lang="fi-FI" dirty="0"/>
          </a:p>
          <a:p>
            <a:r>
              <a:rPr lang="fi-FI" dirty="0"/>
              <a:t>Voit toimittaa valmiiksi osoitteeseen </a:t>
            </a:r>
            <a:r>
              <a:rPr lang="fi-FI" dirty="0">
                <a:hlinkClick r:id="rId6"/>
              </a:rPr>
              <a:t>tervetuloa@mobilepay.fi</a:t>
            </a:r>
            <a:r>
              <a:rPr lang="fi-FI" dirty="0"/>
              <a:t>. 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1799" y="843955"/>
            <a:ext cx="11191875" cy="276999"/>
          </a:xfrm>
        </p:spPr>
        <p:txBody>
          <a:bodyPr/>
          <a:lstStyle/>
          <a:p>
            <a:r>
              <a:rPr lang="en-US" dirty="0" err="1"/>
              <a:t>Näin</a:t>
            </a:r>
            <a:r>
              <a:rPr lang="en-US" dirty="0"/>
              <a:t> </a:t>
            </a:r>
            <a:r>
              <a:rPr lang="en-US" dirty="0" err="1"/>
              <a:t>rekisteröit</a:t>
            </a:r>
            <a:r>
              <a:rPr lang="en-US" dirty="0"/>
              <a:t> </a:t>
            </a:r>
            <a:r>
              <a:rPr lang="en-US" dirty="0" err="1"/>
              <a:t>yhdistyksesi</a:t>
            </a:r>
            <a:r>
              <a:rPr lang="en-US" dirty="0"/>
              <a:t> 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31799" y="538769"/>
            <a:ext cx="11191875" cy="1856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35560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Paytype" panose="020B0503030000000000" pitchFamily="34" charset="0"/>
              <a:buChar char="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Danske Text" panose="00000400000000000000" pitchFamily="2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Danske Text" panose="00000400000000000000" pitchFamily="2" charset="0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5838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Danske Text" panose="00000400000000000000" pitchFamily="2" charset="0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3638" indent="-1730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Danske Text" panose="00000400000000000000" pitchFamily="2" charset="0"/>
              <a:buChar char="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200" dirty="0" err="1"/>
              <a:t>MobilePay</a:t>
            </a:r>
            <a:r>
              <a:rPr lang="fi-FI" sz="1200" dirty="0"/>
              <a:t> / </a:t>
            </a:r>
            <a:r>
              <a:rPr lang="fi-FI" sz="1200" dirty="0" err="1"/>
              <a:t>MyShop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94834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900" y="728663"/>
            <a:ext cx="11191775" cy="443198"/>
          </a:xfrm>
        </p:spPr>
        <p:txBody>
          <a:bodyPr/>
          <a:lstStyle/>
          <a:p>
            <a:r>
              <a:rPr lang="fi-FI" sz="3200" dirty="0"/>
              <a:t>MobilePay lyhyesti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1181201" y="1535592"/>
            <a:ext cx="5593672" cy="460592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500" b="1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500" b="1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1500" b="1" dirty="0">
                <a:solidFill>
                  <a:schemeClr val="tx1"/>
                </a:solidFill>
              </a:rPr>
              <a:t>MobilePay </a:t>
            </a:r>
            <a:r>
              <a:rPr lang="en-US" sz="1500" dirty="0">
                <a:solidFill>
                  <a:schemeClr val="tx1"/>
                </a:solidFill>
              </a:rPr>
              <a:t>on </a:t>
            </a:r>
            <a:r>
              <a:rPr lang="en-US" sz="1500" dirty="0" err="1">
                <a:solidFill>
                  <a:schemeClr val="tx1"/>
                </a:solidFill>
              </a:rPr>
              <a:t>Suomen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käytetyin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mobiililompakko</a:t>
            </a:r>
            <a:endParaRPr lang="en-US" sz="1500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500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500" b="1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1500" dirty="0" err="1">
                <a:solidFill>
                  <a:schemeClr val="tx1"/>
                </a:solidFill>
              </a:rPr>
              <a:t>Kuluttajalle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pankkisuhteesta</a:t>
            </a:r>
            <a:r>
              <a:rPr lang="en-US" sz="1500" b="1" dirty="0">
                <a:solidFill>
                  <a:schemeClr val="tx1"/>
                </a:solidFill>
              </a:rPr>
              <a:t> ja </a:t>
            </a:r>
            <a:r>
              <a:rPr lang="en-US" sz="1500" b="1" dirty="0" err="1">
                <a:solidFill>
                  <a:schemeClr val="tx1"/>
                </a:solidFill>
              </a:rPr>
              <a:t>puhelinmallista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riippumaton</a:t>
            </a:r>
            <a:endParaRPr lang="en-US" sz="1500" dirty="0">
              <a:solidFill>
                <a:schemeClr val="tx1"/>
              </a:solidFill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tx1"/>
                </a:solidFill>
              </a:rPr>
              <a:t>Ilmainen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käyttäjälle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tx1"/>
                </a:solidFill>
              </a:rPr>
              <a:t>Ladattavissa</a:t>
            </a:r>
            <a:r>
              <a:rPr lang="en-US" sz="1500" b="1" dirty="0">
                <a:solidFill>
                  <a:schemeClr val="tx1"/>
                </a:solidFill>
              </a:rPr>
              <a:t> iOS ja Android </a:t>
            </a:r>
            <a:r>
              <a:rPr lang="en-US" sz="1500" dirty="0">
                <a:solidFill>
                  <a:schemeClr val="tx1"/>
                </a:solidFill>
              </a:rPr>
              <a:t>-</a:t>
            </a:r>
            <a:r>
              <a:rPr lang="en-US" sz="1500" dirty="0" err="1">
                <a:solidFill>
                  <a:schemeClr val="tx1"/>
                </a:solidFill>
              </a:rPr>
              <a:t>sovelluskaupoista</a:t>
            </a:r>
            <a:endParaRPr lang="en-US" sz="1500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500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500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1500" dirty="0" err="1">
                <a:solidFill>
                  <a:schemeClr val="tx1"/>
                </a:solidFill>
              </a:rPr>
              <a:t>MobilePaylla</a:t>
            </a:r>
            <a:r>
              <a:rPr lang="en-US" sz="1500" b="1" dirty="0">
                <a:solidFill>
                  <a:schemeClr val="tx1"/>
                </a:solidFill>
              </a:rPr>
              <a:t> paras </a:t>
            </a:r>
            <a:r>
              <a:rPr lang="en-US" sz="1500" b="1" dirty="0" err="1">
                <a:solidFill>
                  <a:schemeClr val="tx1"/>
                </a:solidFill>
              </a:rPr>
              <a:t>brändiarvo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Suomessa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maksupalveluiden</a:t>
            </a:r>
            <a:r>
              <a:rPr lang="en-US" sz="1500" dirty="0">
                <a:solidFill>
                  <a:schemeClr val="tx1"/>
                </a:solidFill>
              </a:rPr>
              <a:t> ja </a:t>
            </a:r>
            <a:r>
              <a:rPr lang="en-US" sz="1500" dirty="0" err="1">
                <a:solidFill>
                  <a:schemeClr val="tx1"/>
                </a:solidFill>
              </a:rPr>
              <a:t>mobiilimaksujen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dirty="0" err="1">
                <a:solidFill>
                  <a:schemeClr val="tx1"/>
                </a:solidFill>
              </a:rPr>
              <a:t>tarjoajista</a:t>
            </a:r>
            <a:endParaRPr lang="en-US" sz="1500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500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sz="1500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1500" dirty="0" err="1">
                <a:solidFill>
                  <a:schemeClr val="tx1"/>
                </a:solidFill>
              </a:rPr>
              <a:t>Tarjoaa</a:t>
            </a:r>
            <a:r>
              <a:rPr lang="en-US" sz="1500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laajan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valikoiman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maksamisen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ratkaisuja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jokaiseen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  <a:r>
              <a:rPr lang="en-US" sz="1500" b="1" dirty="0" err="1">
                <a:solidFill>
                  <a:schemeClr val="tx1"/>
                </a:solidFill>
              </a:rPr>
              <a:t>myyntikanavaan</a:t>
            </a:r>
            <a:r>
              <a:rPr lang="en-US" sz="1500" b="1" dirty="0">
                <a:solidFill>
                  <a:schemeClr val="tx1"/>
                </a:solidFill>
              </a:rPr>
              <a:t> ja </a:t>
            </a:r>
            <a:r>
              <a:rPr lang="en-US" sz="1500" b="1" dirty="0" err="1">
                <a:solidFill>
                  <a:schemeClr val="tx1"/>
                </a:solidFill>
              </a:rPr>
              <a:t>maksutilanteeseen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26" y="891981"/>
            <a:ext cx="4956768" cy="5277281"/>
          </a:xfrm>
          <a:prstGeom prst="rect">
            <a:avLst/>
          </a:prstGeom>
        </p:spPr>
      </p:pic>
      <p:pic>
        <p:nvPicPr>
          <p:cNvPr id="47" name="Icon distribution channel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6" y="4716239"/>
            <a:ext cx="738518" cy="668658"/>
          </a:xfrm>
          <a:prstGeom prst="rect">
            <a:avLst/>
          </a:prstGeom>
        </p:spPr>
      </p:pic>
      <p:pic>
        <p:nvPicPr>
          <p:cNvPr id="48" name="icon heart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0" t="23945" r="24107" b="22920"/>
          <a:stretch/>
        </p:blipFill>
        <p:spPr>
          <a:xfrm>
            <a:off x="536867" y="3944417"/>
            <a:ext cx="469956" cy="439758"/>
          </a:xfrm>
          <a:prstGeom prst="rect">
            <a:avLst/>
          </a:prstGeom>
        </p:spPr>
      </p:pic>
      <p:pic>
        <p:nvPicPr>
          <p:cNvPr id="49" name="icon_charity_colou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2" y="2786763"/>
            <a:ext cx="818707" cy="745588"/>
          </a:xfrm>
          <a:prstGeom prst="rect">
            <a:avLst/>
          </a:prstGeom>
        </p:spPr>
      </p:pic>
      <p:pic>
        <p:nvPicPr>
          <p:cNvPr id="51" name="icon_swipe_colou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75" y="1849524"/>
            <a:ext cx="853543" cy="77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17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435328" y="1355494"/>
            <a:ext cx="5544000" cy="1285077"/>
          </a:xfrm>
          <a:prstGeom prst="roundRect">
            <a:avLst>
              <a:gd name="adj" fmla="val 2620"/>
            </a:avLst>
          </a:prstGeom>
          <a:solidFill>
            <a:srgbClr val="5046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2.1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miljoonaa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ytype"/>
              <a:ea typeface="+mn-ea"/>
              <a:cs typeface="+mn-cs"/>
            </a:endParaRPr>
          </a:p>
          <a:p>
            <a:pPr marL="1435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rekisteröitynyttä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käyttäjää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ytype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079316" y="1355494"/>
            <a:ext cx="5544000" cy="1285077"/>
          </a:xfrm>
          <a:prstGeom prst="roundRect">
            <a:avLst>
              <a:gd name="adj" fmla="val 1508"/>
            </a:avLst>
          </a:prstGeom>
          <a:solidFill>
            <a:srgbClr val="5A78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46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229t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 </a:t>
            </a:r>
            <a:r>
              <a:rPr lang="en-US" noProof="0" dirty="0" err="1">
                <a:solidFill>
                  <a:srgbClr val="FFFFFF"/>
                </a:solidFill>
                <a:latin typeface="Paytype"/>
              </a:rPr>
              <a:t>uutta</a:t>
            </a:r>
            <a:r>
              <a:rPr lang="en-US" noProof="0" dirty="0">
                <a:solidFill>
                  <a:srgbClr val="FFFFFF"/>
                </a:solidFill>
                <a:latin typeface="Paytype"/>
              </a:rPr>
              <a:t> </a:t>
            </a:r>
            <a:r>
              <a:rPr lang="en-US" noProof="0" dirty="0" err="1">
                <a:solidFill>
                  <a:srgbClr val="FFFFFF"/>
                </a:solidFill>
                <a:latin typeface="Paytype"/>
              </a:rPr>
              <a:t>rekisteröintiä</a:t>
            </a:r>
            <a:r>
              <a:rPr lang="en-US" noProof="0" dirty="0">
                <a:solidFill>
                  <a:srgbClr val="FFFFFF"/>
                </a:solidFill>
                <a:latin typeface="Paytype"/>
              </a:rPr>
              <a:t> 2022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ytype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920240" y="2704350"/>
            <a:ext cx="8244000" cy="1285077"/>
          </a:xfrm>
          <a:prstGeom prst="roundRect">
            <a:avLst>
              <a:gd name="adj" fmla="val 2064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58,3 </a:t>
            </a:r>
            <a:r>
              <a:rPr lang="en-US" sz="3600" b="1" dirty="0" err="1">
                <a:solidFill>
                  <a:srgbClr val="FFFFFF"/>
                </a:solidFill>
                <a:latin typeface="Paytype"/>
              </a:rPr>
              <a:t>miljoonaa</a:t>
            </a:r>
            <a:r>
              <a:rPr lang="en-US" sz="3600" b="1" dirty="0">
                <a:solidFill>
                  <a:srgbClr val="FFFFFF"/>
                </a:solidFill>
                <a:latin typeface="Paytype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Paytype"/>
              </a:rPr>
              <a:t>transaktiota</a:t>
            </a:r>
            <a:r>
              <a:rPr lang="en-US" sz="3600" b="1" dirty="0">
                <a:solidFill>
                  <a:srgbClr val="FFFFFF"/>
                </a:solidFill>
                <a:latin typeface="Paytype"/>
              </a:rPr>
              <a:t> </a:t>
            </a:r>
            <a:r>
              <a:rPr lang="en-US" dirty="0">
                <a:solidFill>
                  <a:srgbClr val="FFFFFF"/>
                </a:solidFill>
                <a:latin typeface="Paytype"/>
              </a:rPr>
              <a:t>2022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ytype"/>
              <a:ea typeface="+mn-ea"/>
              <a:cs typeface="+mn-cs"/>
            </a:endParaRPr>
          </a:p>
          <a:p>
            <a:pPr marL="3540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ytype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45158" y="4092396"/>
            <a:ext cx="6223930" cy="1097255"/>
          </a:xfrm>
          <a:prstGeom prst="roundRect">
            <a:avLst>
              <a:gd name="adj" fmla="val 1859"/>
            </a:avLst>
          </a:prstGeom>
          <a:solidFill>
            <a:srgbClr val="5A78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35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30.000+</a:t>
            </a:r>
          </a:p>
          <a:p>
            <a:pPr marL="1435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FFFFFF"/>
                </a:solidFill>
                <a:latin typeface="Paytype"/>
              </a:rPr>
              <a:t>maksupaikkaa</a:t>
            </a:r>
            <a:r>
              <a:rPr lang="en-US" sz="2000" dirty="0">
                <a:solidFill>
                  <a:srgbClr val="FFFFFF"/>
                </a:solidFill>
                <a:latin typeface="Paytyp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aytype"/>
              </a:rPr>
              <a:t>Suomessa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ytype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5" y="1498767"/>
            <a:ext cx="1130248" cy="102930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29" y="1619866"/>
            <a:ext cx="943131" cy="8589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6" y="4130817"/>
            <a:ext cx="998622" cy="909435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445158" y="5279383"/>
            <a:ext cx="6223930" cy="1285077"/>
          </a:xfrm>
          <a:prstGeom prst="roundRect">
            <a:avLst>
              <a:gd name="adj" fmla="val 2064"/>
            </a:avLst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1.010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miljoonaa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 € </a:t>
            </a:r>
            <a:r>
              <a:rPr lang="en-US" sz="2000" dirty="0" err="1">
                <a:solidFill>
                  <a:srgbClr val="FFFFFF"/>
                </a:solidFill>
                <a:latin typeface="Paytype"/>
              </a:rPr>
              <a:t>tähän</a:t>
            </a:r>
            <a:r>
              <a:rPr lang="en-US" sz="2000" dirty="0">
                <a:solidFill>
                  <a:srgbClr val="FFFFFF"/>
                </a:solidFill>
                <a:latin typeface="Paytyp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aytype"/>
              </a:rPr>
              <a:t>asti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 2022</a:t>
            </a: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ytype"/>
              <a:ea typeface="+mn-ea"/>
              <a:cs typeface="+mn-cs"/>
            </a:endParaRPr>
          </a:p>
          <a:p>
            <a:pPr marL="1809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ytype"/>
              <a:ea typeface="+mn-ea"/>
              <a:cs typeface="+mn-cs"/>
            </a:endParaRPr>
          </a:p>
        </p:txBody>
      </p:sp>
      <p:sp>
        <p:nvSpPr>
          <p:cNvPr id="52" name="Title 4"/>
          <p:cNvSpPr txBox="1">
            <a:spLocks/>
          </p:cNvSpPr>
          <p:nvPr/>
        </p:nvSpPr>
        <p:spPr>
          <a:xfrm>
            <a:off x="432182" y="728663"/>
            <a:ext cx="11190934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04678"/>
                </a:solidFill>
                <a:effectLst/>
                <a:uLnTx/>
                <a:uFillTx/>
                <a:latin typeface="Paytype"/>
                <a:ea typeface="+mj-ea"/>
                <a:cs typeface="+mj-cs"/>
              </a:rPr>
              <a:t>MobilePay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04678"/>
                </a:solidFill>
                <a:effectLst/>
                <a:uLnTx/>
                <a:uFillTx/>
                <a:latin typeface="Paytype"/>
                <a:ea typeface="+mj-ea"/>
                <a:cs typeface="+mj-cs"/>
              </a:rPr>
              <a:t>Suomessa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04678"/>
                </a:solidFill>
                <a:effectLst/>
                <a:uLnTx/>
                <a:uFillTx/>
                <a:latin typeface="Paytype"/>
                <a:ea typeface="+mj-ea"/>
                <a:cs typeface="+mj-cs"/>
              </a:rPr>
              <a:t> 01/22 - 07/22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747641" y="4092396"/>
            <a:ext cx="4875475" cy="2472064"/>
          </a:xfrm>
          <a:prstGeom prst="roundRect">
            <a:avLst>
              <a:gd name="adj" fmla="val 1269"/>
            </a:avLst>
          </a:prstGeom>
          <a:solidFill>
            <a:srgbClr val="5046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FFFFFF"/>
                </a:solidFill>
                <a:latin typeface="Paytype"/>
              </a:rPr>
              <a:t>Tähän</a:t>
            </a:r>
            <a:r>
              <a:rPr lang="en-US" sz="2000" dirty="0">
                <a:solidFill>
                  <a:srgbClr val="FFFFFF"/>
                </a:solidFill>
                <a:latin typeface="Paytyp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aytype"/>
              </a:rPr>
              <a:t>asti</a:t>
            </a:r>
            <a:r>
              <a:rPr lang="en-US" sz="2000" dirty="0">
                <a:solidFill>
                  <a:srgbClr val="FFFFFF"/>
                </a:solidFill>
                <a:latin typeface="Paytype"/>
              </a:rPr>
              <a:t> 2022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1,84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miljoonaa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FFFFFF"/>
                </a:solidFill>
                <a:latin typeface="Paytype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ktiivista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käyttäjää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ytype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+29 % </a:t>
            </a:r>
            <a:r>
              <a:rPr lang="en-US" sz="2000" dirty="0" err="1">
                <a:solidFill>
                  <a:srgbClr val="FFFFFF"/>
                </a:solidFill>
                <a:latin typeface="Paytype"/>
              </a:rPr>
              <a:t>verrattuna</a:t>
            </a:r>
            <a:r>
              <a:rPr lang="en-US" sz="2000" dirty="0">
                <a:solidFill>
                  <a:srgbClr val="FFFFFF"/>
                </a:solidFill>
                <a:latin typeface="Paytype"/>
              </a:rPr>
              <a:t> 2021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ytype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91844" y="3247503"/>
            <a:ext cx="324768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38,6% </a:t>
            </a:r>
            <a:r>
              <a:rPr lang="en-US" dirty="0">
                <a:solidFill>
                  <a:srgbClr val="FFFFFF">
                    <a:lumMod val="95000"/>
                  </a:srgbClr>
                </a:solidFill>
                <a:latin typeface="Paytype"/>
              </a:rPr>
              <a:t>B2C </a:t>
            </a:r>
            <a:r>
              <a:rPr lang="en-US" dirty="0" err="1">
                <a:solidFill>
                  <a:srgbClr val="FFFFFF">
                    <a:lumMod val="95000"/>
                  </a:srgbClr>
                </a:solidFill>
                <a:latin typeface="Paytype"/>
              </a:rPr>
              <a:t>transaktiota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4678"/>
              </a:solidFill>
              <a:effectLst/>
              <a:uLnTx/>
              <a:uFillTx/>
              <a:latin typeface="Paytype"/>
              <a:ea typeface="+mn-ea"/>
              <a:cs typeface="+mn-cs"/>
            </a:endParaRPr>
          </a:p>
        </p:txBody>
      </p:sp>
      <p:sp>
        <p:nvSpPr>
          <p:cNvPr id="45" name="TextBox 20"/>
          <p:cNvSpPr txBox="1"/>
          <p:nvPr/>
        </p:nvSpPr>
        <p:spPr>
          <a:xfrm>
            <a:off x="717939" y="5861174"/>
            <a:ext cx="408124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FFFFFF"/>
                </a:solidFill>
                <a:latin typeface="Paytype"/>
              </a:rPr>
              <a:t>Kasvu</a:t>
            </a:r>
            <a:r>
              <a:rPr lang="en-US" sz="2000" dirty="0">
                <a:solidFill>
                  <a:srgbClr val="FFFFFF"/>
                </a:solidFill>
                <a:latin typeface="Paytype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Paytype"/>
              </a:rPr>
              <a:t>verrattuna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 2021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+88%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ytype"/>
              <a:ea typeface="+mn-ea"/>
              <a:cs typeface="+mn-cs"/>
            </a:endParaRPr>
          </a:p>
        </p:txBody>
      </p:sp>
      <p:sp>
        <p:nvSpPr>
          <p:cNvPr id="20" name="Text Placeholder 35"/>
          <p:cNvSpPr txBox="1">
            <a:spLocks/>
          </p:cNvSpPr>
          <p:nvPr/>
        </p:nvSpPr>
        <p:spPr>
          <a:xfrm>
            <a:off x="431300" y="6637710"/>
            <a:ext cx="10942944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Paytype" panose="020B0503030000000000" pitchFamily="34" charset="0"/>
              <a:buNone/>
              <a:defRPr sz="800"/>
            </a:lvl1pPr>
            <a:lvl2pPr marL="17780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Danske Text" panose="00000400000000000000" pitchFamily="2" charset="0"/>
              <a:buNone/>
              <a:defRPr sz="800"/>
            </a:lvl2pPr>
            <a:lvl3pPr marL="357188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Danske Text" panose="00000400000000000000" pitchFamily="2" charset="0"/>
              <a:buNone/>
              <a:defRPr sz="800"/>
            </a:lvl3pPr>
            <a:lvl4pPr marL="534987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Danske Text" panose="00000400000000000000" pitchFamily="2" charset="0"/>
              <a:buNone/>
              <a:defRPr sz="800"/>
            </a:lvl4pPr>
            <a:lvl5pPr marL="714375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Danske Text" panose="00000400000000000000" pitchFamily="2" charset="0"/>
              <a:buNone/>
              <a:defRPr sz="8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Paytype" panose="020B0503030000000000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4678"/>
                </a:solidFill>
                <a:effectLst/>
                <a:uLnTx/>
                <a:uFillTx/>
                <a:latin typeface="Paytype"/>
                <a:ea typeface="+mn-ea"/>
                <a:cs typeface="+mn-cs"/>
              </a:rPr>
              <a:t>Source: MobilePay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45158" y="2704350"/>
            <a:ext cx="1367505" cy="1285077"/>
          </a:xfrm>
          <a:prstGeom prst="roundRect">
            <a:avLst>
              <a:gd name="adj" fmla="val 1508"/>
            </a:avLst>
          </a:prstGeom>
          <a:solidFill>
            <a:srgbClr val="5A78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46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ytype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255611" y="2704349"/>
            <a:ext cx="1367505" cy="1285077"/>
          </a:xfrm>
          <a:prstGeom prst="roundRect">
            <a:avLst>
              <a:gd name="adj" fmla="val 1508"/>
            </a:avLst>
          </a:prstGeom>
          <a:solidFill>
            <a:srgbClr val="32E6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46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ytype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104" y="2634168"/>
            <a:ext cx="1464264" cy="1333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0" y="2713821"/>
            <a:ext cx="1349719" cy="12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733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55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/m_precDefaultPercent&gt;&lt;m_precDefaultDate&gt;&lt;m_bNumberIsYear val=&quot;0&quot;/&gt;&lt;m_strFormatTime&gt;%#m/%#d/%Y&lt;/m_strFormatTime&gt;&lt;/m_precDefaultDate&gt;&lt;m_precDefaultYear/&gt;&lt;m_precDefaultQuarter/&gt;&lt;m_precDefaultMonth/&gt;&lt;m_precDefaultWeek/&gt;&lt;m_precDefaultDay/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  <p:tag name="MIO_CHANGETRACKING" val="true"/>
  <p:tag name="SMART" val="&lt;smart xmlns:xsi=&quot;http://www.w3.org/2001/XMLSchema-instance&quot; xmlns:xsd=&quot;http://www.w3.org/2001/XMLSchema&quot;&gt;&lt;presentationSettings hasLibraryLinks=&quot;false&quot; integrityCheckRequiredIfLastModifiedBefore=&quot;2022-09-30T14:14:55Z&quot; lastModified=&quot;2022-10-04T11:59:52.9418355Z&quot;&gt;&lt;agenda createSections=&quot;false&quot; enableNavigation=&quot;false&quot; id=&quot;31b5fc13-01a0-454b-8327-a1c829b7f306&quot; isTouched=&quot;false&quot; mode=&quot;Agenda&quot; showDuration=&quot;false&quot; showHeaders=&quot;false&quot; showPageNumber=&quot;false&quot; showResponsible=&quot;false&quot; showSubTopics=&quot;false&quot; showTimeSlot=&quot;false&quot; showTopicNumber=&quot;false&quot; slidesForSubTopics=&quot;false&quot; timeFormat=&quot;00000000-0000-0000-0000-000000000000&quot; title=&quot;Agenda&quot;&gt;&lt;columns&gt;&lt;column displayIndex=&quot;0&quot; header=&quot;#&quot; id=&quot;8fc7e105-5a32-4a72-bc85-7d3ff1e7b9d7&quot; visible=&quot;true&quot; width=&quot;170&quot; /&gt;&lt;column displayIndex=&quot;1&quot; header=&quot;Topic&quot; id=&quot;8f81a0ad-7497-4bbb-a001-838bad8c0faa&quot; visible=&quot;true&quot; width=&quot;160&quot; /&gt;&lt;column displayIndex=&quot;2&quot; header=&quot;Responsible&quot; id=&quot;2f9b06db-11e3-45bc-aecb-cf6141b9856b&quot; visible=&quot;true&quot; width=&quot;165&quot; /&gt;&lt;column displayIndex=&quot;3&quot; header=&quot;Duration&quot; id=&quot;99d05e97-02f5-4087-be8e-b10736e0c9ca&quot; visible=&quot;true&quot; width=&quot;150&quot; /&gt;&lt;column displayIndex=&quot;4&quot; header=&quot;Time&quot; id=&quot;fd356bfd-687f-40e8-b861-574837edbc46&quot; visible=&quot;true&quot; width=&quot;180&quot; /&gt;&lt;column displayIndex=&quot;5&quot; header=&quot;Page&quot; id=&quot;db91063f-fada-4f32-86c9-9368cd93fa26&quot; visible=&quot;true&quot; width=&quot;170&quot; /&gt;&lt;/columns&gt;&lt;layout /&gt;&lt;rows /&gt;&lt;/agenda&gt;&lt;template lastModified=&quot;0001-01-01T00:00:00&quot;&gt;&lt;LayoutNames /&gt;&lt;/template&gt;&lt;theme&gt;&lt;recentColors /&gt;&lt;/theme&gt;&lt;rules&gt;&lt;disabled /&gt;&lt;/rules&gt;&lt;/presentationSettings&gt;&lt;/smar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3"/>
  <p:tag name="MIO_SHOW_DATE" val="False"/>
  <p:tag name="MIO_SHOW_FOOTER" val="False"/>
  <p:tag name="MIO_SHOW_PAGENUMBER" val="False"/>
  <p:tag name="MIO_AVOID_BLANK_LAYOUT" val="True"/>
  <p:tag name="MIO_CD_LAYOUT_VALID_AREA" val="False"/>
  <p:tag name="MIO_NUMBER_OF_VALID_LAYOUTS" val="11"/>
  <p:tag name="MIO_HDS" val="True"/>
  <p:tag name="MIO_SKIPVERSION" val="01.01.0001 00:00:00"/>
  <p:tag name="MIO_EKGUID" val="965eaea0-4932-446d-976a-678aae9c3849"/>
  <p:tag name="MIO_UPDATE" val="True"/>
  <p:tag name="MIO_VERSION" val="20.09.2017 14:18:44"/>
  <p:tag name="MIO_DBID" val="5D9FD29E-BEEC-40D7-BFBE-407D9085DE5F"/>
  <p:tag name="MIO_LASTDOWNLOADED" val="20.09.2017 14:18:43"/>
  <p:tag name="MIO_OBJECTNAME" val="MobilePay"/>
  <p:tag name="MIO_LASTEDITORNAME" val="Thomas Eckhausen"/>
  <p:tag name="MIO_CDID" val="197c64ee-7b22-4c49-b4d3-dc118b4c9508"/>
  <p:tag name="MIO_PRESI_FIRST_SLIDENUMB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"/>
  <p:tag name="MIO_SHOW_DATE" val="False"/>
  <p:tag name="MIO_SHOW_FOOTER" val="False"/>
  <p:tag name="MIO_SHOW_PAGENUMBER" val="False"/>
  <p:tag name="MIO_AVOID_BLANK_LAYOUT" val="True"/>
  <p:tag name="MIO_CD_LAYOUT_VALID_AREA" val="False"/>
  <p:tag name="MIO_NUMBER_OF_VALID_LAYOUTS" val="11"/>
  <p:tag name="MIO_HDS" val="True"/>
  <p:tag name="MIO_SKIPVERSION" val="01.01.0001 00:00:00"/>
  <p:tag name="MIO_EKGUID" val="965eaea0-4932-446d-976a-678aae9c3849"/>
  <p:tag name="MIO_UPDATE" val="True"/>
  <p:tag name="MIO_VERSION" val="03.07.2020 13:58:40"/>
  <p:tag name="MIO_DBID" val="5D9FD29E-BEEC-40D7-BFBE-407D9085DE5F"/>
  <p:tag name="MIO_LASTDOWNLOADED" val="28.01.2021 09:50:05"/>
  <p:tag name="MIO_OBJECTNAME" val="MobilePay"/>
  <p:tag name="MIO_LASTEDITORNAME" val="Thomas Eckhausen"/>
  <p:tag name="MIO_CDID" val="197c64ee-7b22-4c49-b4d3-dc118b4c950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0c6d2d51-c83b-4ac3-9b9d-9eaf8f983893"/>
  <p:tag name="MIO_EKGUID" val="6d596dc8-9cdf-4028-9825-6897b9e703a6"/>
  <p:tag name="MIO_UPDATE" val="True"/>
  <p:tag name="MIO_VERSION" val="18.10.2019 11:27:27"/>
  <p:tag name="MIO_DBID" val="5D9FD29E-BEEC-40D7-BFBE-407D9085DE5F"/>
  <p:tag name="MIO_LASTDOWNLOADED" val="30.03.2021 10:39:33"/>
  <p:tag name="MIO_OBJECTNAME" val="Slide break"/>
  <p:tag name="MIO_LASTEDITORNAME" val="Benedicte Helverskau Pedersen"/>
  <p:tag name="SMART" val="&lt;smart xmlns:xsi=&quot;http://www.w3.org/2001/XMLSchema-instance&quot; xmlns:xsd=&quot;http://www.w3.org/2001/XMLSchema&quot;&gt;&lt;slideSettings id=&quot;114289b7-b753-45b5-8151-bbca6a6cb304&quot; isAgenda=&quot;false&quot;&gt;&lt;agenda agendaId=&quot;00000000-0000-0000-0000-000000000000&quot; agendaRowId=&quot;00000000-0000-0000-0000-000000000000&quot; isTableOfContents=&quot;false&quot; slideNumber=&quot;0&quot; /&gt;&lt;executiveSummary isExecutiveSummary=&quot;false&quot; /&gt;&lt;template lastModified=&quot;0001-01-01T00:00:00&quot;&gt;&lt;LayoutNames /&gt;&lt;/template&gt;&lt;/slideSettings&gt;&lt;/smart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c6aa184-decc-4de8-ae13-d4534eeb5bde"/>
  <p:tag name="MIO_EKGUID" val="47ed690e-c8a8-4036-ac2a-210d5a9ca4b8"/>
  <p:tag name="MIO_UPDATE" val="True"/>
  <p:tag name="MIO_VERSION" val="08.10.2019 11:16:35"/>
  <p:tag name="MIO_DBID" val="5D9FD29E-BEEC-40D7-BFBE-407D9085DE5F"/>
  <p:tag name="MIO_LASTDOWNLOADED" val="31.03.2021 09:05:17"/>
  <p:tag name="MIO_OBJECTNAME" val="Brand-image guy and girl at the central station"/>
  <p:tag name="MIO_LASTEDITORNAME" val="Benedicte Helverskau Pederse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641e9375-b659-483f-8d0f-2987e6ae8518"/>
  <p:tag name="MIO_EKGUID" val="6ba474a5-bd43-443f-b727-f16e6f79c84c"/>
  <p:tag name="MIO_UPDATE" val="True"/>
  <p:tag name="MIO_VERSION" val="10.01.2020 08:24:26"/>
  <p:tag name="MIO_DBID" val="5D9FD29E-BEEC-40D7-BFBE-407D9085DE5F"/>
  <p:tag name="MIO_LASTDOWNLOADED" val="23.03.2021 09:41:38"/>
  <p:tag name="MIO_OBJECTNAME" val="icon checkmark in circle"/>
  <p:tag name="MIO_LASTEDITORNAME" val="Benedicte Helverskau Pederse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641e9375-b659-483f-8d0f-2987e6ae8518"/>
  <p:tag name="MIO_EKGUID" val="6ba474a5-bd43-443f-b727-f16e6f79c84c"/>
  <p:tag name="MIO_UPDATE" val="True"/>
  <p:tag name="MIO_VERSION" val="10.01.2020 08:24:26"/>
  <p:tag name="MIO_DBID" val="5D9FD29E-BEEC-40D7-BFBE-407D9085DE5F"/>
  <p:tag name="MIO_LASTDOWNLOADED" val="23.03.2021 09:41:38"/>
  <p:tag name="MIO_OBJECTNAME" val="icon checkmark in circle"/>
  <p:tag name="MIO_LASTEDITORNAME" val="Benedicte Helverskau Pederse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641e9375-b659-483f-8d0f-2987e6ae8518"/>
  <p:tag name="MIO_EKGUID" val="6ba474a5-bd43-443f-b727-f16e6f79c84c"/>
  <p:tag name="MIO_UPDATE" val="True"/>
  <p:tag name="MIO_VERSION" val="10.01.2020 08:24:26"/>
  <p:tag name="MIO_DBID" val="5D9FD29E-BEEC-40D7-BFBE-407D9085DE5F"/>
  <p:tag name="MIO_LASTDOWNLOADED" val="23.03.2021 09:41:38"/>
  <p:tag name="MIO_OBJECTNAME" val="icon checkmark in circle"/>
  <p:tag name="MIO_LASTEDITORNAME" val="Benedicte Helverskau Pedersen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641e9375-b659-483f-8d0f-2987e6ae8518"/>
  <p:tag name="MIO_EKGUID" val="6ba474a5-bd43-443f-b727-f16e6f79c84c"/>
  <p:tag name="MIO_UPDATE" val="True"/>
  <p:tag name="MIO_VERSION" val="10.01.2020 08:24:26"/>
  <p:tag name="MIO_DBID" val="5D9FD29E-BEEC-40D7-BFBE-407D9085DE5F"/>
  <p:tag name="MIO_LASTDOWNLOADED" val="23.03.2021 09:41:38"/>
  <p:tag name="MIO_OBJECTNAME" val="icon checkmark in circle"/>
  <p:tag name="MIO_LASTEDITORNAME" val="Benedicte Helverskau Pedersen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4698a5d-82f6-466e-9a7f-eebc9a043888"/>
  <p:tag name="MIO_EKGUID" val="ae9afa5e-570d-47a9-a9e3-5e08a334dfdf"/>
  <p:tag name="MIO_UPDATE" val="True"/>
  <p:tag name="MIO_VERSION" val="18.10.2019 13:24:12"/>
  <p:tag name="MIO_DBID" val="5D9FD29E-BEEC-40D7-BFBE-407D9085DE5F"/>
  <p:tag name="MIO_LASTDOWNLOADED" val="17.12.2019 09:57:19"/>
  <p:tag name="MIO_OBJECTNAME" val="Product flow (black Iphone) "/>
  <p:tag name="MIO_LASTEDITORNAME" val="Benedicte Helverskau Pedersen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b8e1fe5b-8d00-4f8b-a8a2-56e93fae3e59"/>
  <p:tag name="MIO_EKGUID" val="7e75c8ff-d72f-484e-a2ff-5b7cfb9036eb"/>
  <p:tag name="MIO_UPDATE" val="True"/>
  <p:tag name="MIO_VERSION" val="18.10.2019 13:12:08"/>
  <p:tag name="MIO_DBID" val="5D9FD29E-BEEC-40D7-BFBE-407D9085DE5F"/>
  <p:tag name="MIO_LASTDOWNLOADED" val="18.10.2019 13:19:06"/>
  <p:tag name="MIO_OBJECTNAME" val="Black iphone x"/>
  <p:tag name="MIO_LASTEDITORNAME" val="Benedicte Helverskau Pederse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b8e1fe5b-8d00-4f8b-a8a2-56e93fae3e59"/>
  <p:tag name="MIO_EKGUID" val="7e75c8ff-d72f-484e-a2ff-5b7cfb9036eb"/>
  <p:tag name="MIO_UPDATE" val="True"/>
  <p:tag name="MIO_VERSION" val="18.10.2019 13:12:08"/>
  <p:tag name="MIO_DBID" val="5D9FD29E-BEEC-40D7-BFBE-407D9085DE5F"/>
  <p:tag name="MIO_LASTDOWNLOADED" val="18.10.2019 13:19:06"/>
  <p:tag name="MIO_OBJECTNAME" val="Black iphone x"/>
  <p:tag name="MIO_LASTEDITORNAME" val="Benedicte Helverskau Pedersen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b8e1fe5b-8d00-4f8b-a8a2-56e93fae3e59"/>
  <p:tag name="MIO_EKGUID" val="7e75c8ff-d72f-484e-a2ff-5b7cfb9036eb"/>
  <p:tag name="MIO_UPDATE" val="True"/>
  <p:tag name="MIO_VERSION" val="18.10.2019 13:12:08"/>
  <p:tag name="MIO_DBID" val="5D9FD29E-BEEC-40D7-BFBE-407D9085DE5F"/>
  <p:tag name="MIO_LASTDOWNLOADED" val="18.10.2019 13:19:06"/>
  <p:tag name="MIO_OBJECTNAME" val="Black iphone x"/>
  <p:tag name="MIO_LASTEDITORNAME" val="Benedicte Helverskau Pederse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b8e1fe5b-8d00-4f8b-a8a2-56e93fae3e59"/>
  <p:tag name="MIO_EKGUID" val="7e75c8ff-d72f-484e-a2ff-5b7cfb9036eb"/>
  <p:tag name="MIO_UPDATE" val="True"/>
  <p:tag name="MIO_VERSION" val="18.10.2019 13:12:08"/>
  <p:tag name="MIO_DBID" val="5D9FD29E-BEEC-40D7-BFBE-407D9085DE5F"/>
  <p:tag name="MIO_LASTDOWNLOADED" val="18.10.2019 13:19:06"/>
  <p:tag name="MIO_OBJECTNAME" val="Black iphone x"/>
  <p:tag name="MIO_LASTEDITORNAME" val="Benedicte Helverskau Pedersen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3cbdeb01-836d-44ff-9475-cd89e930e0dc"/>
  <p:tag name="MIO_STRING_IGNORE_CHECKSUM_FOR_NEXT_SAVE" val="False"/>
  <p:tag name="MIO_EKGUID" val="5db5faec-a548-4f33-b823-fd23cf9c401e"/>
  <p:tag name="MIO_UPDATE" val="True"/>
  <p:tag name="MIO_VERSION" val="11.07.2019 13:07:10"/>
  <p:tag name="MIO_DBID" val="5D9FD29E-BEEC-40D7-BFBE-407D9085DE5F"/>
  <p:tag name="MIO_LASTDOWNLOADED" val="30.03.2021 10:40:09"/>
  <p:tag name="MIO_OBJECTNAME" val="Content with four boxes"/>
  <p:tag name="MIO_LASTEDITORNAME" val="Anette Bøje Hendriksen"/>
  <p:tag name="SMART" val="&lt;smart xmlns:xsi=&quot;http://www.w3.org/2001/XMLSchema-instance&quot; xmlns:xsd=&quot;http://www.w3.org/2001/XMLSchema&quot;&gt;&lt;slideSettings id=&quot;f69393be-8b4f-4382-95c0-0cc48cd645e2&quot; isAgenda=&quot;false&quot;&gt;&lt;agenda agendaId=&quot;00000000-0000-0000-0000-000000000000&quot; agendaRowId=&quot;00000000-0000-0000-0000-000000000000&quot; isTableOfContents=&quot;false&quot; slideNumber=&quot;0&quot; /&gt;&lt;executiveSummary isExecutiveSummary=&quot;false&quot; /&gt;&lt;template lastModified=&quot;0001-01-01T00:00:00&quot;&gt;&lt;LayoutNames /&gt;&lt;/template&gt;&lt;/slideSettings&gt;&lt;/smart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f7fc131a-32af-4cc7-a91a-4ed29118a245"/>
  <p:tag name="MIO_EKGUID" val="a771ce86-a814-4b22-ac3f-66253609b850"/>
  <p:tag name="MIO_UPDATE" val="True"/>
  <p:tag name="MIO_VERSION" val="27.04.2020 11:51:32"/>
  <p:tag name="MIO_DBID" val="5D9FD29E-BEEC-40D7-BFBE-407D9085DE5F"/>
  <p:tag name="MIO_LASTDOWNLOADED" val="23.03.2021 09:42:51"/>
  <p:tag name="MIO_OBJECTNAME" val="Icon distribution channel"/>
  <p:tag name="MIO_LASTEDITORNAME" val="Benedicte Helverskau Pedersen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804f5f55-bbce-42cf-8923-790ad086be72"/>
  <p:tag name="MIO_EKGUID" val="20fdc6d8-67d7-4416-8054-4fbfea01d295"/>
  <p:tag name="MIO_UPDATE" val="True"/>
  <p:tag name="MIO_VERSION" val="10.01.2020 07:49:35"/>
  <p:tag name="MIO_DBID" val="5D9FD29E-BEEC-40D7-BFBE-407D9085DE5F"/>
  <p:tag name="MIO_LASTDOWNLOADED" val="23.03.2021 09:42:50"/>
  <p:tag name="MIO_OBJECTNAME" val="icon heart"/>
  <p:tag name="MIO_LASTEDITORNAME" val="Benedicte Helverskau Pedersen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d115554-f16f-4080-83c6-85dc53d529be"/>
  <p:tag name="MIO_EKGUID" val="77d0476e-35fd-4ea8-b278-82e571a02c38"/>
  <p:tag name="MIO_UPDATE" val="True"/>
  <p:tag name="MIO_VERSION" val="07.11.2017 10:40:34"/>
  <p:tag name="MIO_DBID" val="5D9FD29E-BEEC-40D7-BFBE-407D9085DE5F"/>
  <p:tag name="MIO_LASTDOWNLOADED" val="23.03.2021 09:47:33"/>
  <p:tag name="MIO_OBJECTNAME" val="icon_charity_colour"/>
  <p:tag name="MIO_LASTEDITORNAME" val="Cecilie Rahbek Knudsen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358dab50-d67d-4b06-af71-38366b82e923"/>
  <p:tag name="MIO_EKGUID" val="443657f7-1a12-4729-9143-a1b7144d464b"/>
  <p:tag name="MIO_UPDATE" val="True"/>
  <p:tag name="MIO_VERSION" val="07.11.2017 11:13:39"/>
  <p:tag name="MIO_DBID" val="5D9FD29E-BEEC-40D7-BFBE-407D9085DE5F"/>
  <p:tag name="MIO_LASTDOWNLOADED" val="23.03.2021 09:51:05"/>
  <p:tag name="MIO_OBJECTNAME" val="icon_swipe_colour"/>
  <p:tag name="MIO_LASTEDITORNAME" val="Cecilie Rahbek Knudse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313bc67f-c9ed-440f-9efd-8aa78b00f587"/>
  <p:tag name="MIO_EKGUID" val="f5ecfbba-768e-40c8-8a42-72a2ae2530cd"/>
  <p:tag name="MIO_UPDATE" val="True"/>
  <p:tag name="MIO_VERSION" val="09.10.2019 13:45:51"/>
  <p:tag name="MIO_DBID" val="5D9FD29E-BEEC-40D7-BFBE-407D9085DE5F"/>
  <p:tag name="MIO_LASTDOWNLOADED" val="20.04.2021 16:36:01"/>
  <p:tag name="MIO_OBJECTNAME" val="Brand-image gifts2"/>
  <p:tag name="MIO_LASTEDITORNAME" val="Benedicte Helverskau Pedersen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obilePay Light">
  <a:themeElements>
    <a:clrScheme name="MobilePay Light">
      <a:dk1>
        <a:srgbClr val="504678"/>
      </a:dk1>
      <a:lt1>
        <a:srgbClr val="FFFFFF"/>
      </a:lt1>
      <a:dk2>
        <a:srgbClr val="000000"/>
      </a:dk2>
      <a:lt2>
        <a:srgbClr val="FFFFFF"/>
      </a:lt2>
      <a:accent1>
        <a:srgbClr val="504678"/>
      </a:accent1>
      <a:accent2>
        <a:srgbClr val="5A78FF"/>
      </a:accent2>
      <a:accent3>
        <a:srgbClr val="373246"/>
      </a:accent3>
      <a:accent4>
        <a:srgbClr val="6158A4"/>
      </a:accent4>
      <a:accent5>
        <a:srgbClr val="897AFF"/>
      </a:accent5>
      <a:accent6>
        <a:srgbClr val="32E6FF"/>
      </a:accent6>
      <a:hlink>
        <a:srgbClr val="5A78FF"/>
      </a:hlink>
      <a:folHlink>
        <a:srgbClr val="5A78FF"/>
      </a:folHlink>
    </a:clrScheme>
    <a:fontScheme name="MobilePay">
      <a:majorFont>
        <a:latin typeface="Paytype"/>
        <a:ea typeface=""/>
        <a:cs typeface=""/>
      </a:majorFont>
      <a:minorFont>
        <a:latin typeface="Paytyp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accent1"/>
          </a:solidFill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MP Blue">
      <a:srgbClr val="5A78FF"/>
    </a:custClr>
    <a:custClr name="Type Blue">
      <a:srgbClr val="504678"/>
    </a:custClr>
    <a:custClr name="Dark Blue">
      <a:srgbClr val="3C3246"/>
    </a:custClr>
    <a:custClr name="Dusty Violet">
      <a:srgbClr val="6158A4"/>
    </a:custClr>
    <a:custClr name="Violet">
      <a:srgbClr val="897AFF"/>
    </a:custClr>
    <a:custClr name="Light Blue">
      <a:srgbClr val="32E6FF"/>
    </a:custClr>
    <a:custClr name="Turquoise">
      <a:srgbClr val="00FFD7"/>
    </a:custClr>
    <a:custClr name="Green">
      <a:srgbClr val="4BFF96"/>
    </a:custClr>
    <a:custClr name="Pink">
      <a:srgbClr val="FF81FF"/>
    </a:custClr>
    <a:custClr name="Beige ">
      <a:srgbClr val="F5F5F2"/>
    </a:custClr>
    <a:custClr name="MP Blue 80%">
      <a:srgbClr val="7D97FC"/>
    </a:custClr>
    <a:custClr name="Type Blue 80%">
      <a:srgbClr val="736C92"/>
    </a:custClr>
    <a:custClr name="Dark Blue 80%">
      <a:srgbClr val="635B6A"/>
    </a:custClr>
    <a:custClr name="Dusty Violet 80%">
      <a:srgbClr val="817BB5"/>
    </a:custClr>
    <a:custClr name="Violet 80%">
      <a:srgbClr val="A198FD"/>
    </a:custClr>
    <a:custClr name="Light Blue 80%">
      <a:srgbClr val="65EBFD"/>
    </a:custClr>
    <a:custClr name="Turquoise 80%">
      <a:srgbClr val="54FEDF"/>
    </a:custClr>
    <a:custClr name="Green 80%">
      <a:srgbClr val="6FFFAB"/>
    </a:custClr>
    <a:custClr name="Pink 80%">
      <a:srgbClr val="FF9AFF"/>
    </a:custClr>
    <a:custClr name="Beige 80%">
      <a:srgbClr val="F7F7F5"/>
    </a:custClr>
    <a:custClr name="MP Blue 60%">
      <a:srgbClr val="9DB0FD"/>
    </a:custClr>
    <a:custClr name="Type Blue 60%">
      <a:srgbClr val="9691AD"/>
    </a:custClr>
    <a:custClr name="Dark Blue 60%">
      <a:srgbClr val="8A848F"/>
    </a:custClr>
    <a:custClr name="Dusty Violet 60%">
      <a:srgbClr val="A09CC7"/>
    </a:custClr>
    <a:custClr name="Violet 60%">
      <a:srgbClr val="B8B1FD"/>
    </a:custClr>
    <a:custClr name="Light Blue 60%">
      <a:srgbClr val="8CF0FE"/>
    </a:custClr>
    <a:custClr name="Turquoise 60%">
      <a:srgbClr val="80FEE7"/>
    </a:custClr>
    <a:custClr name="Green 60%">
      <a:srgbClr val="93FFC0"/>
    </a:custClr>
    <a:custClr name="Pink 60%">
      <a:srgbClr val="FFB3FF"/>
    </a:custClr>
    <a:custClr name="Beige 60% ">
      <a:srgbClr val="F9F9F7"/>
    </a:custClr>
    <a:custClr name="MP Blue 40%">
      <a:srgbClr val="BECBFD"/>
    </a:custClr>
    <a:custClr name="Type Blue 40%">
      <a:srgbClr val="B9B5C9"/>
    </a:custClr>
    <a:custClr name="Dark Blue 40%">
      <a:srgbClr val="B1ADB5"/>
    </a:custClr>
    <a:custClr name="Dusty Violet 40%">
      <a:srgbClr val="C0BDDA"/>
    </a:custClr>
    <a:custClr name="Violet 40%">
      <a:srgbClr val="D0CBFE"/>
    </a:custClr>
    <a:custClr name="Light Blue 40%">
      <a:srgbClr val="83F5FE"/>
    </a:custClr>
    <a:custClr name="Turquoise 40%">
      <a:srgbClr val="AAFFEF"/>
    </a:custClr>
    <a:custClr name="Green 40%">
      <a:srgbClr val="B7FFD5"/>
    </a:custClr>
    <a:custClr name="Pink 40%">
      <a:srgbClr val="FFCDFF"/>
    </a:custClr>
    <a:custClr name="Beige 40%">
      <a:srgbClr val="FBFBFA"/>
    </a:custClr>
    <a:custClr name="MP Blue 20%">
      <a:srgbClr val="DFF5FF"/>
    </a:custClr>
    <a:custClr name="Type Blue 20%">
      <a:srgbClr val="DCDAE4"/>
    </a:custClr>
    <a:custClr name="Dusty Violet 20%">
      <a:srgbClr val="DFDEEC"/>
    </a:custClr>
    <a:custClr name="Dark Blue 20%">
      <a:srgbClr val="D8D6DA"/>
    </a:custClr>
    <a:custClr name="Violet 20%">
      <a:srgbClr val="E7E5FE"/>
    </a:custClr>
    <a:custClr name="Light Blue 20%">
      <a:srgbClr val="D9FAFF"/>
    </a:custClr>
    <a:custClr name="Turquoise 20%">
      <a:srgbClr val="D5FFF7"/>
    </a:custClr>
    <a:custClr name="Green 20%">
      <a:srgbClr val="DBFFEA"/>
    </a:custClr>
    <a:custClr name="Pink 20%">
      <a:srgbClr val="FFE6FF"/>
    </a:custClr>
    <a:custClr name="Beige 20%">
      <a:srgbClr val="FAFAF9"/>
    </a:custClr>
  </a:custClrLst>
  <a:extLst>
    <a:ext uri="{05A4C25C-085E-4340-85A3-A5531E510DB2}">
      <thm15:themeFamily xmlns:thm15="http://schemas.microsoft.com/office/thememl/2012/main" name="MobilePay template - font embedded.potx" id="{A48FAEE2-FB4C-4328-AE1E-AC864916D8F5}" vid="{AA1E7AA0-2F7A-481B-ADF8-7A9A4ED2DEBE}"/>
    </a:ext>
  </a:extLst>
</a:theme>
</file>

<file path=ppt/theme/theme2.xml><?xml version="1.0" encoding="utf-8"?>
<a:theme xmlns:a="http://schemas.openxmlformats.org/drawingml/2006/main" name="1_MobilePay Light">
  <a:themeElements>
    <a:clrScheme name="MobilePay Light">
      <a:dk1>
        <a:srgbClr val="504678"/>
      </a:dk1>
      <a:lt1>
        <a:srgbClr val="FFFFFF"/>
      </a:lt1>
      <a:dk2>
        <a:srgbClr val="000000"/>
      </a:dk2>
      <a:lt2>
        <a:srgbClr val="FFFFFF"/>
      </a:lt2>
      <a:accent1>
        <a:srgbClr val="504678"/>
      </a:accent1>
      <a:accent2>
        <a:srgbClr val="5A78FF"/>
      </a:accent2>
      <a:accent3>
        <a:srgbClr val="373246"/>
      </a:accent3>
      <a:accent4>
        <a:srgbClr val="6158A4"/>
      </a:accent4>
      <a:accent5>
        <a:srgbClr val="897AFF"/>
      </a:accent5>
      <a:accent6>
        <a:srgbClr val="32E6FF"/>
      </a:accent6>
      <a:hlink>
        <a:srgbClr val="5A78FF"/>
      </a:hlink>
      <a:folHlink>
        <a:srgbClr val="5A78FF"/>
      </a:folHlink>
    </a:clrScheme>
    <a:fontScheme name="MobilePay">
      <a:majorFont>
        <a:latin typeface="Paytype"/>
        <a:ea typeface=""/>
        <a:cs typeface=""/>
      </a:majorFont>
      <a:minorFont>
        <a:latin typeface="Paytype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accent1"/>
          </a:solidFill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MP Blue">
      <a:srgbClr val="5A78FF"/>
    </a:custClr>
    <a:custClr name="Type Blue">
      <a:srgbClr val="504678"/>
    </a:custClr>
    <a:custClr name="Dark Blue">
      <a:srgbClr val="3C3246"/>
    </a:custClr>
    <a:custClr name="Dusty Violet">
      <a:srgbClr val="6158A4"/>
    </a:custClr>
    <a:custClr name="Violet">
      <a:srgbClr val="897AFF"/>
    </a:custClr>
    <a:custClr name="Light Blue">
      <a:srgbClr val="32E6FF"/>
    </a:custClr>
    <a:custClr name="Turquoise">
      <a:srgbClr val="00FFD7"/>
    </a:custClr>
    <a:custClr name="Green">
      <a:srgbClr val="4BFF96"/>
    </a:custClr>
    <a:custClr name="Pink">
      <a:srgbClr val="FF81FF"/>
    </a:custClr>
    <a:custClr name="Beige ">
      <a:srgbClr val="F5F5F2"/>
    </a:custClr>
    <a:custClr name="MP Blue 80%">
      <a:srgbClr val="7D97FC"/>
    </a:custClr>
    <a:custClr name="Type Blue 80%">
      <a:srgbClr val="736C92"/>
    </a:custClr>
    <a:custClr name="Dark Blue 80%">
      <a:srgbClr val="635B6A"/>
    </a:custClr>
    <a:custClr name="Dusty Violet 80%">
      <a:srgbClr val="817BB5"/>
    </a:custClr>
    <a:custClr name="Violet 80%">
      <a:srgbClr val="A198FD"/>
    </a:custClr>
    <a:custClr name="Light Blue 80%">
      <a:srgbClr val="65EBFD"/>
    </a:custClr>
    <a:custClr name="Turquoise 80%">
      <a:srgbClr val="54FEDF"/>
    </a:custClr>
    <a:custClr name="Green 80%">
      <a:srgbClr val="6FFFAB"/>
    </a:custClr>
    <a:custClr name="Pink 80%">
      <a:srgbClr val="FF9AFF"/>
    </a:custClr>
    <a:custClr name="Beige 80%">
      <a:srgbClr val="F7F7F5"/>
    </a:custClr>
    <a:custClr name="MP Blue 60%">
      <a:srgbClr val="9DB0FD"/>
    </a:custClr>
    <a:custClr name="Type Blue 60%">
      <a:srgbClr val="9691AD"/>
    </a:custClr>
    <a:custClr name="Dark Blue 60%">
      <a:srgbClr val="8A848F"/>
    </a:custClr>
    <a:custClr name="Dusty Violet 60%">
      <a:srgbClr val="A09CC7"/>
    </a:custClr>
    <a:custClr name="Violet 60%">
      <a:srgbClr val="B8B1FD"/>
    </a:custClr>
    <a:custClr name="Light Blue 60%">
      <a:srgbClr val="8CF0FE"/>
    </a:custClr>
    <a:custClr name="Turquoise 60%">
      <a:srgbClr val="80FEE7"/>
    </a:custClr>
    <a:custClr name="Green 60%">
      <a:srgbClr val="93FFC0"/>
    </a:custClr>
    <a:custClr name="Pink 60%">
      <a:srgbClr val="FFB3FF"/>
    </a:custClr>
    <a:custClr name="Beige 60% ">
      <a:srgbClr val="F9F9F7"/>
    </a:custClr>
    <a:custClr name="MP Blue 40%">
      <a:srgbClr val="BECBFD"/>
    </a:custClr>
    <a:custClr name="Type Blue 40%">
      <a:srgbClr val="B9B5C9"/>
    </a:custClr>
    <a:custClr name="Dark Blue 40%">
      <a:srgbClr val="B1ADB5"/>
    </a:custClr>
    <a:custClr name="Dusty Violet 40%">
      <a:srgbClr val="C0BDDA"/>
    </a:custClr>
    <a:custClr name="Violet 40%">
      <a:srgbClr val="D0CBFE"/>
    </a:custClr>
    <a:custClr name="Light Blue 40%">
      <a:srgbClr val="83F5FE"/>
    </a:custClr>
    <a:custClr name="Turquoise 40%">
      <a:srgbClr val="AAFFEF"/>
    </a:custClr>
    <a:custClr name="Green 40%">
      <a:srgbClr val="B7FFD5"/>
    </a:custClr>
    <a:custClr name="Pink 40%">
      <a:srgbClr val="FFCDFF"/>
    </a:custClr>
    <a:custClr name="Beige 40%">
      <a:srgbClr val="FBFBFA"/>
    </a:custClr>
    <a:custClr name="MP Blue 20%">
      <a:srgbClr val="DFF5FF"/>
    </a:custClr>
    <a:custClr name="Type Blue 20%">
      <a:srgbClr val="DCDAE4"/>
    </a:custClr>
    <a:custClr name="Dusty Violet 20%">
      <a:srgbClr val="DFDEEC"/>
    </a:custClr>
    <a:custClr name="Dark Blue 20%">
      <a:srgbClr val="D8D6DA"/>
    </a:custClr>
    <a:custClr name="Violet 20%">
      <a:srgbClr val="E7E5FE"/>
    </a:custClr>
    <a:custClr name="Light Blue 20%">
      <a:srgbClr val="D9FAFF"/>
    </a:custClr>
    <a:custClr name="Turquoise 20%">
      <a:srgbClr val="D5FFF7"/>
    </a:custClr>
    <a:custClr name="Green 20%">
      <a:srgbClr val="DBFFEA"/>
    </a:custClr>
    <a:custClr name="Pink 20%">
      <a:srgbClr val="FFE6FF"/>
    </a:custClr>
    <a:custClr name="Beige 20%">
      <a:srgbClr val="FAFAF9"/>
    </a:custClr>
  </a:custClrLst>
  <a:extLst>
    <a:ext uri="{05A4C25C-085E-4340-85A3-A5531E510DB2}">
      <thm15:themeFamily xmlns:thm15="http://schemas.microsoft.com/office/thememl/2012/main" name="MobilePay theme" id="{FE803057-F890-4189-8840-513ABFB7AFDF}" vid="{71BB6BFA-D30C-4961-81EF-B0E69518EF9D}"/>
    </a:ext>
  </a:extLst>
</a:theme>
</file>

<file path=ppt/theme/theme3.xml><?xml version="1.0" encoding="utf-8"?>
<a:theme xmlns:a="http://schemas.openxmlformats.org/drawingml/2006/main" name="Office Theme">
  <a:themeElements>
    <a:clrScheme name="MobilePay colour scheme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504678"/>
      </a:accent1>
      <a:accent2>
        <a:srgbClr val="5A78FF"/>
      </a:accent2>
      <a:accent3>
        <a:srgbClr val="373246"/>
      </a:accent3>
      <a:accent4>
        <a:srgbClr val="6158A4"/>
      </a:accent4>
      <a:accent5>
        <a:srgbClr val="897AFF"/>
      </a:accent5>
      <a:accent6>
        <a:srgbClr val="32E6FF"/>
      </a:accent6>
      <a:hlink>
        <a:srgbClr val="5A78FF"/>
      </a:hlink>
      <a:folHlink>
        <a:srgbClr val="5A78FF"/>
      </a:folHlink>
    </a:clrScheme>
    <a:fontScheme name="15115_DB Nordic Theme_x">
      <a:majorFont>
        <a:latin typeface="Danske Human Medium Italic"/>
        <a:ea typeface=""/>
        <a:cs typeface=""/>
      </a:majorFont>
      <a:minorFont>
        <a:latin typeface="Danske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P Blue">
      <a:srgbClr val="5A78FF"/>
    </a:custClr>
    <a:custClr name="Type Blue">
      <a:srgbClr val="504678"/>
    </a:custClr>
    <a:custClr name="Dark Blue">
      <a:srgbClr val="3C3246"/>
    </a:custClr>
    <a:custClr name="Dusty Violet">
      <a:srgbClr val="6158A4"/>
    </a:custClr>
    <a:custClr name="Violet">
      <a:srgbClr val="897AFF"/>
    </a:custClr>
    <a:custClr name="Light Blue">
      <a:srgbClr val="32E6FF"/>
    </a:custClr>
    <a:custClr name="Turquoise">
      <a:srgbClr val="00FFD7"/>
    </a:custClr>
    <a:custClr name="Green">
      <a:srgbClr val="4BFF96"/>
    </a:custClr>
    <a:custClr name="Pink">
      <a:srgbClr val="FF81FF"/>
    </a:custClr>
    <a:custClr name="Beige ">
      <a:srgbClr val="F5F5F2"/>
    </a:custClr>
    <a:custClr name="MP Blue 80%">
      <a:srgbClr val="7D97FC"/>
    </a:custClr>
    <a:custClr name="Type Blue 80%">
      <a:srgbClr val="736C92"/>
    </a:custClr>
    <a:custClr name="Dark Blue 80%">
      <a:srgbClr val="635B6A"/>
    </a:custClr>
    <a:custClr name="Dusty Violet 80%">
      <a:srgbClr val="817BB5"/>
    </a:custClr>
    <a:custClr name="Violet 80%">
      <a:srgbClr val="A198FD"/>
    </a:custClr>
    <a:custClr name="Light Blue 80%">
      <a:srgbClr val="65EBFD"/>
    </a:custClr>
    <a:custClr name="Turquoise 80%">
      <a:srgbClr val="54FEDF"/>
    </a:custClr>
    <a:custClr name="Green 80%">
      <a:srgbClr val="6FFFAB"/>
    </a:custClr>
    <a:custClr name="Pink 80%">
      <a:srgbClr val="FF9AFF"/>
    </a:custClr>
    <a:custClr name="Beige 80%">
      <a:srgbClr val="F7F7F5"/>
    </a:custClr>
    <a:custClr name="MP Blue 60%">
      <a:srgbClr val="9DB0FD"/>
    </a:custClr>
    <a:custClr name="Type Blue 60%">
      <a:srgbClr val="9691AD"/>
    </a:custClr>
    <a:custClr name="Dark Blue 60%">
      <a:srgbClr val="8A848F"/>
    </a:custClr>
    <a:custClr name="Dusty Violet 60%">
      <a:srgbClr val="A09CC7"/>
    </a:custClr>
    <a:custClr name="Violet 60%">
      <a:srgbClr val="B8B1FD"/>
    </a:custClr>
    <a:custClr name="Light Blue 60%">
      <a:srgbClr val="8CF0FE"/>
    </a:custClr>
    <a:custClr name="Turquoise 60%">
      <a:srgbClr val="80FEE7"/>
    </a:custClr>
    <a:custClr name="Green 60%">
      <a:srgbClr val="93FFC0"/>
    </a:custClr>
    <a:custClr name="Pink 60%">
      <a:srgbClr val="FFB3FF"/>
    </a:custClr>
    <a:custClr name="Beige 60% ">
      <a:srgbClr val="F9F9F7"/>
    </a:custClr>
    <a:custClr name="MP Blue 40%">
      <a:srgbClr val="BECBFD"/>
    </a:custClr>
    <a:custClr name="Type Blue 40%">
      <a:srgbClr val="B9B5C9"/>
    </a:custClr>
    <a:custClr name="Dark Blue 40%">
      <a:srgbClr val="B1ADB5"/>
    </a:custClr>
    <a:custClr name="Dusty Violet 40%">
      <a:srgbClr val="C0BDDA"/>
    </a:custClr>
    <a:custClr name="Violet 40%">
      <a:srgbClr val="D0CBFE"/>
    </a:custClr>
    <a:custClr name="Light Blue 40%">
      <a:srgbClr val="83F5FE"/>
    </a:custClr>
    <a:custClr name="Turquoise 40%">
      <a:srgbClr val="AAFFEF"/>
    </a:custClr>
    <a:custClr name="Green 40%">
      <a:srgbClr val="B7FFD5"/>
    </a:custClr>
    <a:custClr name="Pink 40%">
      <a:srgbClr val="FFCDFF"/>
    </a:custClr>
    <a:custClr name="Beige 40%">
      <a:srgbClr val="FBFBFA"/>
    </a:custClr>
    <a:custClr name="MP Blue 20%">
      <a:srgbClr val="DFF5FF"/>
    </a:custClr>
    <a:custClr name="Type Blue 20%">
      <a:srgbClr val="DCDAE4"/>
    </a:custClr>
    <a:custClr name="Dusty Violet 20%">
      <a:srgbClr val="DFDEEC"/>
    </a:custClr>
    <a:custClr name="Dark Blue 20%">
      <a:srgbClr val="D8D6DA"/>
    </a:custClr>
    <a:custClr name="Violet 20%">
      <a:srgbClr val="E7E5FE"/>
    </a:custClr>
    <a:custClr name="Light Blue 20%">
      <a:srgbClr val="D9FAFF"/>
    </a:custClr>
    <a:custClr name="Turquoise 20%">
      <a:srgbClr val="D5FFF7"/>
    </a:custClr>
    <a:custClr name="Green 20%">
      <a:srgbClr val="DBFFEA"/>
    </a:custClr>
    <a:custClr name="Pink 20%">
      <a:srgbClr val="FFE6FF"/>
    </a:custClr>
    <a:custClr name="Beige 20%">
      <a:srgbClr val="FAFAF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MobilePay colour scheme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504678"/>
      </a:accent1>
      <a:accent2>
        <a:srgbClr val="5A78FF"/>
      </a:accent2>
      <a:accent3>
        <a:srgbClr val="373246"/>
      </a:accent3>
      <a:accent4>
        <a:srgbClr val="6158A4"/>
      </a:accent4>
      <a:accent5>
        <a:srgbClr val="897AFF"/>
      </a:accent5>
      <a:accent6>
        <a:srgbClr val="32E6FF"/>
      </a:accent6>
      <a:hlink>
        <a:srgbClr val="5A78FF"/>
      </a:hlink>
      <a:folHlink>
        <a:srgbClr val="5A78FF"/>
      </a:folHlink>
    </a:clrScheme>
    <a:fontScheme name="15115_DB Nordic Theme_x">
      <a:majorFont>
        <a:latin typeface="Danske Human Medium Italic"/>
        <a:ea typeface=""/>
        <a:cs typeface=""/>
      </a:majorFont>
      <a:minorFont>
        <a:latin typeface="Danske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P Blue">
      <a:srgbClr val="5A78FF"/>
    </a:custClr>
    <a:custClr name="Type Blue">
      <a:srgbClr val="504678"/>
    </a:custClr>
    <a:custClr name="Dark Blue">
      <a:srgbClr val="3C3246"/>
    </a:custClr>
    <a:custClr name="Dusty Violet">
      <a:srgbClr val="6158A4"/>
    </a:custClr>
    <a:custClr name="Violet">
      <a:srgbClr val="897AFF"/>
    </a:custClr>
    <a:custClr name="Light Blue">
      <a:srgbClr val="32E6FF"/>
    </a:custClr>
    <a:custClr name="Turquoise">
      <a:srgbClr val="00FFD7"/>
    </a:custClr>
    <a:custClr name="Green">
      <a:srgbClr val="4BFF96"/>
    </a:custClr>
    <a:custClr name="Pink">
      <a:srgbClr val="FF81FF"/>
    </a:custClr>
    <a:custClr name="Beige ">
      <a:srgbClr val="F5F5F2"/>
    </a:custClr>
    <a:custClr name="MP Blue 80%">
      <a:srgbClr val="7D97FC"/>
    </a:custClr>
    <a:custClr name="Type Blue 80%">
      <a:srgbClr val="736C92"/>
    </a:custClr>
    <a:custClr name="Dark Blue 80%">
      <a:srgbClr val="635B6A"/>
    </a:custClr>
    <a:custClr name="Dusty Violet 80%">
      <a:srgbClr val="817BB5"/>
    </a:custClr>
    <a:custClr name="Violet 80%">
      <a:srgbClr val="A198FD"/>
    </a:custClr>
    <a:custClr name="Light Blue 80%">
      <a:srgbClr val="65EBFD"/>
    </a:custClr>
    <a:custClr name="Turquoise 80%">
      <a:srgbClr val="54FEDF"/>
    </a:custClr>
    <a:custClr name="Green 80%">
      <a:srgbClr val="6FFFAB"/>
    </a:custClr>
    <a:custClr name="Pink 80%">
      <a:srgbClr val="FF9AFF"/>
    </a:custClr>
    <a:custClr name="Beige 80%">
      <a:srgbClr val="F7F7F5"/>
    </a:custClr>
    <a:custClr name="MP Blue 60%">
      <a:srgbClr val="9DB0FD"/>
    </a:custClr>
    <a:custClr name="Type Blue 60%">
      <a:srgbClr val="9691AD"/>
    </a:custClr>
    <a:custClr name="Dark Blue 60%">
      <a:srgbClr val="8A848F"/>
    </a:custClr>
    <a:custClr name="Dusty Violet 60%">
      <a:srgbClr val="A09CC7"/>
    </a:custClr>
    <a:custClr name="Violet 60%">
      <a:srgbClr val="B8B1FD"/>
    </a:custClr>
    <a:custClr name="Light Blue 60%">
      <a:srgbClr val="8CF0FE"/>
    </a:custClr>
    <a:custClr name="Turquoise 60%">
      <a:srgbClr val="80FEE7"/>
    </a:custClr>
    <a:custClr name="Green 60%">
      <a:srgbClr val="93FFC0"/>
    </a:custClr>
    <a:custClr name="Pink 60%">
      <a:srgbClr val="FFB3FF"/>
    </a:custClr>
    <a:custClr name="Beige 60% ">
      <a:srgbClr val="F9F9F7"/>
    </a:custClr>
    <a:custClr name="MP Blue 40%">
      <a:srgbClr val="BECBFD"/>
    </a:custClr>
    <a:custClr name="Type Blue 40%">
      <a:srgbClr val="B9B5C9"/>
    </a:custClr>
    <a:custClr name="Dark Blue 40%">
      <a:srgbClr val="B1ADB5"/>
    </a:custClr>
    <a:custClr name="Dusty Violet 40%">
      <a:srgbClr val="C0BDDA"/>
    </a:custClr>
    <a:custClr name="Violet 40%">
      <a:srgbClr val="D0CBFE"/>
    </a:custClr>
    <a:custClr name="Light Blue 40%">
      <a:srgbClr val="83F5FE"/>
    </a:custClr>
    <a:custClr name="Turquoise 40%">
      <a:srgbClr val="AAFFEF"/>
    </a:custClr>
    <a:custClr name="Green 40%">
      <a:srgbClr val="B7FFD5"/>
    </a:custClr>
    <a:custClr name="Pink 40%">
      <a:srgbClr val="FFCDFF"/>
    </a:custClr>
    <a:custClr name="Beige 40%">
      <a:srgbClr val="FBFBFA"/>
    </a:custClr>
    <a:custClr name="MP Blue 20%">
      <a:srgbClr val="DFF5FF"/>
    </a:custClr>
    <a:custClr name="Type Blue 20%">
      <a:srgbClr val="DCDAE4"/>
    </a:custClr>
    <a:custClr name="Dusty Violet 20%">
      <a:srgbClr val="DFDEEC"/>
    </a:custClr>
    <a:custClr name="Dark Blue 20%">
      <a:srgbClr val="D8D6DA"/>
    </a:custClr>
    <a:custClr name="Violet 20%">
      <a:srgbClr val="E7E5FE"/>
    </a:custClr>
    <a:custClr name="Light Blue 20%">
      <a:srgbClr val="D9FAFF"/>
    </a:custClr>
    <a:custClr name="Turquoise 20%">
      <a:srgbClr val="D5FFF7"/>
    </a:custClr>
    <a:custClr name="Green 20%">
      <a:srgbClr val="DBFFEA"/>
    </a:custClr>
    <a:custClr name="Pink 20%">
      <a:srgbClr val="FFE6FF"/>
    </a:custClr>
    <a:custClr name="Beige 20%">
      <a:srgbClr val="FAFAF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7AA9493B916749BC3B4505B7BF8D7F" ma:contentTypeVersion="2" ma:contentTypeDescription="Opret et nyt dokument." ma:contentTypeScope="" ma:versionID="52950699491d9a701754a6a6edfcb830">
  <xsd:schema xmlns:xsd="http://www.w3.org/2001/XMLSchema" xmlns:xs="http://www.w3.org/2001/XMLSchema" xmlns:p="http://schemas.microsoft.com/office/2006/metadata/properties" xmlns:ns2="742ec3f0-ed50-434e-9919-5f5a846d2677" targetNamespace="http://schemas.microsoft.com/office/2006/metadata/properties" ma:root="true" ma:fieldsID="ee99acfc571e4341db4680ed553443cd" ns2:_="">
    <xsd:import namespace="742ec3f0-ed50-434e-9919-5f5a846d26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ec3f0-ed50-434e-9919-5f5a846d26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097449-AB2D-4920-9C81-08D41C1E3C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259EFA-24BD-421A-9315-4F7F9368BC70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742ec3f0-ed50-434e-9919-5f5a846d267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E12B60D-E540-4E02-B6AC-9611B8247F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2ec3f0-ed50-434e-9919-5f5a846d26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32064</TotalTime>
  <Words>657</Words>
  <Application>Microsoft Office PowerPoint</Application>
  <PresentationFormat>Widescreen</PresentationFormat>
  <Paragraphs>121</Paragraphs>
  <Slides>10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Danske Text</vt:lpstr>
      <vt:lpstr>Paytype</vt:lpstr>
      <vt:lpstr>MobilePay Light</vt:lpstr>
      <vt:lpstr>1_MobilePay Light</vt:lpstr>
      <vt:lpstr>think-cell Slide</vt:lpstr>
      <vt:lpstr>MobilePay maksamisen ratkaisut rahankeräyksessä</vt:lpstr>
      <vt:lpstr>Helppo ja joustava maksuratkaisu, joka mahdollistaa rahankeräykset MobilePay –sovelluksen kautta.</vt:lpstr>
      <vt:lpstr>MobilePay MyShop – maksutapahtuma lahjoittajan näkökulmasta</vt:lpstr>
      <vt:lpstr>Lisää MobilePay maksuohje vaalikeräyspisteellesi</vt:lpstr>
      <vt:lpstr>MobilePay –portaali palvelun ja tulleiden maksujen hallintaan</vt:lpstr>
      <vt:lpstr>Hinnoittelu vaaliehdokkaille</vt:lpstr>
      <vt:lpstr>Näin rekisteröit yhdistyksesi </vt:lpstr>
      <vt:lpstr>MobilePay lyhyesti</vt:lpstr>
      <vt:lpstr>PowerPoint Presentation</vt:lpstr>
      <vt:lpstr>PowerPoint Presentation</vt:lpstr>
    </vt:vector>
  </TitlesOfParts>
  <Company>Danske Bank A/S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Eckhausen</dc:creator>
  <cp:lastModifiedBy>Joel Lappalainen</cp:lastModifiedBy>
  <cp:revision>300</cp:revision>
  <dcterms:created xsi:type="dcterms:W3CDTF">2017-08-17T07:42:09Z</dcterms:created>
  <dcterms:modified xsi:type="dcterms:W3CDTF">2023-01-17T07:51:09Z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0x0101009E7AA9493B916749BC3B4505B7BF8D7F</vt:lpwstr>
  </property>
  <property fmtid="{D5CDD505-2E9C-101B-9397-08002B2CF9AE}" pid="3" name="MSIP_Label_98065023-a506-47de-8e1d-aea5498cc974_Enabled">
    <vt:lpwstr>true</vt:lpwstr>
  </property>
  <property fmtid="{D5CDD505-2E9C-101B-9397-08002B2CF9AE}" pid="4" name="MSIP_Label_98065023-a506-47de-8e1d-aea5498cc974_SetDate">
    <vt:lpwstr>2022-02-09T09:33:28Z</vt:lpwstr>
  </property>
  <property fmtid="{D5CDD505-2E9C-101B-9397-08002B2CF9AE}" pid="5" name="MSIP_Label_98065023-a506-47de-8e1d-aea5498cc974_Method">
    <vt:lpwstr>Privileged</vt:lpwstr>
  </property>
  <property fmtid="{D5CDD505-2E9C-101B-9397-08002B2CF9AE}" pid="6" name="MSIP_Label_98065023-a506-47de-8e1d-aea5498cc974_Name">
    <vt:lpwstr>Internal</vt:lpwstr>
  </property>
  <property fmtid="{D5CDD505-2E9C-101B-9397-08002B2CF9AE}" pid="7" name="MSIP_Label_98065023-a506-47de-8e1d-aea5498cc974_SiteId">
    <vt:lpwstr>c7d1b6e9-1447-457b-9223-ac25df4941bf</vt:lpwstr>
  </property>
  <property fmtid="{D5CDD505-2E9C-101B-9397-08002B2CF9AE}" pid="8" name="MSIP_Label_98065023-a506-47de-8e1d-aea5498cc974_ActionId">
    <vt:lpwstr>0fff0cb7-0cfa-4bbd-afb9-3314501a8602</vt:lpwstr>
  </property>
  <property fmtid="{D5CDD505-2E9C-101B-9397-08002B2CF9AE}" pid="9" name="MSIP_Label_98065023-a506-47de-8e1d-aea5498cc974_ContentBits">
    <vt:lpwstr>0</vt:lpwstr>
  </property>
</Properties>
</file>