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4"/>
  </p:sldMasterIdLst>
  <p:notesMasterIdLst>
    <p:notesMasterId r:id="rId11"/>
  </p:notesMasterIdLst>
  <p:sldIdLst>
    <p:sldId id="309" r:id="rId5"/>
    <p:sldId id="284" r:id="rId6"/>
    <p:sldId id="283" r:id="rId7"/>
    <p:sldId id="297" r:id="rId8"/>
    <p:sldId id="311" r:id="rId9"/>
    <p:sldId id="310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2D2E42-99DD-77BC-06B4-3EC6F75EC335}" name="Juuso Aromaa" initials="JA" userId="S::juuso.aromaa@vasemmistoliitto.fi::c0d3c979-86c2-4050-89b0-52d2c43e53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30E1D-1738-DB9E-EF2F-B9C48598C04C}" v="61" dt="2023-10-23T16:17:22.281"/>
    <p1510:client id="{ACFF9210-200A-4289-83A6-83E02829FC01}" v="7" dt="2023-10-16T14:00:35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6"/>
  </p:normalViewPr>
  <p:slideViewPr>
    <p:cSldViewPr snapToGrid="0">
      <p:cViewPr varScale="1">
        <p:scale>
          <a:sx n="73" d="100"/>
          <a:sy n="73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2, pinkki">
  <p:cSld name="Kansi 2, pinkki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550862" y="3428998"/>
            <a:ext cx="6840002" cy="244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  <a:defRPr sz="5400" b="0" i="0" u="none" strike="noStrike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550862" y="2879999"/>
            <a:ext cx="6840002" cy="3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5" name="Google Shape;115;p21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62" y="6129699"/>
            <a:ext cx="1393044" cy="3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11458922" y="6316885"/>
            <a:ext cx="182217" cy="17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1, pinkki">
  <p:cSld name="Kansi 1, pinkki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550862" y="3428998"/>
            <a:ext cx="7201308" cy="244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  <a:defRPr sz="5400" b="0" i="0" u="none" strike="noStrike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550862" y="2879999"/>
            <a:ext cx="7201308" cy="3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9" name="Google Shape;109;p20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62" y="6129699"/>
            <a:ext cx="1393044" cy="3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11458922" y="6316885"/>
            <a:ext cx="182217" cy="17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3, pinkki">
  <p:cSld name="Kansi 3, pinkki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4801137" y="2249211"/>
            <a:ext cx="6840002" cy="244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  <a:defRPr sz="5400" b="0" i="0" u="none" strike="noStrike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4801137" y="1700213"/>
            <a:ext cx="6840002" cy="3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1" name="Google Shape;121;p22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62" y="6129699"/>
            <a:ext cx="1393044" cy="3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11458922" y="6316885"/>
            <a:ext cx="182217" cy="17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ksti ja kuva 2">
  <p:cSld name="Teksti ja kuva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457138" y="368299"/>
            <a:ext cx="5184000" cy="115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Black"/>
              <a:buNone/>
              <a:defRPr sz="40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6457136" y="1700211"/>
            <a:ext cx="5184001" cy="417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1" name="Google Shape;131;p24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/>
              <a:t>Lisää kuva napsauttamalla kuvaketta</a:t>
            </a:r>
            <a:endParaRPr/>
          </a:p>
        </p:txBody>
      </p:sp>
      <p:pic>
        <p:nvPicPr>
          <p:cNvPr id="132" name="Google Shape;132;p24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62" y="6129699"/>
            <a:ext cx="1393044" cy="3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11458922" y="6316885"/>
            <a:ext cx="182217" cy="17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, 1 palsta">
  <p:cSld name="Teksti, 1 palsta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550862" y="368299"/>
            <a:ext cx="11090276" cy="115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550862" y="1700213"/>
            <a:ext cx="9180001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11458922" y="6316885"/>
            <a:ext cx="182217" cy="17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Picture 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862" y="6129699"/>
            <a:ext cx="1393044" cy="3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50862" y="368299"/>
            <a:ext cx="11090276" cy="115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458922" y="6316885"/>
            <a:ext cx="182217" cy="17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8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381E407F-0D09-94F2-F3CE-D30B69DFF8B5}"/>
              </a:ext>
            </a:extLst>
          </p:cNvPr>
          <p:cNvSpPr/>
          <p:nvPr/>
        </p:nvSpPr>
        <p:spPr>
          <a:xfrm>
            <a:off x="438912" y="5605889"/>
            <a:ext cx="2267712" cy="97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53ACA33-EEA8-18DB-2A80-3A370256950E}"/>
              </a:ext>
            </a:extLst>
          </p:cNvPr>
          <p:cNvSpPr txBox="1"/>
          <p:nvPr/>
        </p:nvSpPr>
        <p:spPr>
          <a:xfrm>
            <a:off x="1029760" y="5085930"/>
            <a:ext cx="1030328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000">
                <a:solidFill>
                  <a:schemeClr val="tx1"/>
                </a:solidFill>
                <a:latin typeface="Poppins"/>
                <a:cs typeface="Poppins"/>
              </a:rPr>
              <a:t>P</a:t>
            </a:r>
            <a:r>
              <a:rPr lang="fi-FI" sz="2000" b="0" i="0" u="none" strike="noStrike">
                <a:solidFill>
                  <a:schemeClr val="tx1"/>
                </a:solidFill>
                <a:effectLst/>
                <a:latin typeface="Poppins"/>
                <a:cs typeface="Poppins"/>
              </a:rPr>
              <a:t>residentinvaali järjestetään sunnuntaina 28. tammikuuta 2024</a:t>
            </a:r>
            <a:endParaRPr lang="fi-FI">
              <a:solidFill>
                <a:schemeClr val="tx1"/>
              </a:solidFill>
            </a:endParaRPr>
          </a:p>
          <a:p>
            <a:pPr algn="ctr"/>
            <a:r>
              <a:rPr lang="fi-FI" sz="2000" b="0" i="0" u="none" strike="noStrike">
                <a:solidFill>
                  <a:schemeClr val="tx1"/>
                </a:solidFill>
                <a:effectLst/>
                <a:latin typeface="Poppins"/>
                <a:cs typeface="Poppins"/>
              </a:rPr>
              <a:t>ja mahdollinen toinen kierros 11. helmikuuta 2024.</a:t>
            </a:r>
            <a:endParaRPr lang="fi-FI">
              <a:solidFill>
                <a:schemeClr val="tx1"/>
              </a:solidFill>
            </a:endParaRPr>
          </a:p>
        </p:txBody>
      </p:sp>
      <p:pic>
        <p:nvPicPr>
          <p:cNvPr id="3" name="Kuva 2" descr="Kuva, joka sisältää kohteen Ihmisen kasvot, teksti, hymy, henkilö&#10;&#10;Kuvaus luotu automaattisesti">
            <a:extLst>
              <a:ext uri="{FF2B5EF4-FFF2-40B4-BE49-F238E27FC236}">
                <a16:creationId xmlns:a16="http://schemas.microsoft.com/office/drawing/2014/main" id="{5D332720-5811-8AA3-9D29-3163DCED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t="11622" r="-128" b="22350"/>
          <a:stretch/>
        </p:blipFill>
        <p:spPr>
          <a:xfrm>
            <a:off x="3050042" y="1123615"/>
            <a:ext cx="5999663" cy="395890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B31E1B0-D000-1765-C880-8DF666A8F1FE}"/>
              </a:ext>
            </a:extLst>
          </p:cNvPr>
          <p:cNvSpPr txBox="1"/>
          <p:nvPr/>
        </p:nvSpPr>
        <p:spPr>
          <a:xfrm>
            <a:off x="442933" y="6021870"/>
            <a:ext cx="11361847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1700">
                <a:solidFill>
                  <a:schemeClr val="accent2"/>
                </a:solidFill>
                <a:latin typeface="Poppins"/>
                <a:cs typeface="Poppins"/>
              </a:rPr>
              <a:t>#kokokansanpresidentti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043B37E-647E-1485-E6EA-D545C5AD373D}"/>
              </a:ext>
            </a:extLst>
          </p:cNvPr>
          <p:cNvSpPr txBox="1"/>
          <p:nvPr/>
        </p:nvSpPr>
        <p:spPr>
          <a:xfrm>
            <a:off x="481724" y="534275"/>
            <a:ext cx="114913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4000">
                <a:solidFill>
                  <a:schemeClr val="accent1"/>
                </a:solidFill>
                <a:latin typeface="Arial Black"/>
              </a:rPr>
              <a:t>Presidentinvaalit 2024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30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2B7DB0-F6AF-07CB-9631-A2252AD2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Kampanjan tärkeimmät tavoitteet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5856E8-BBD9-1AD8-A414-C4DB348E7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626073"/>
            <a:ext cx="9416098" cy="417671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Erityisesti nuorten äänestäjien tavoittaminen </a:t>
            </a:r>
            <a:endParaRPr lang="en-US" sz="2400" b="0" i="0" dirty="0">
              <a:solidFill>
                <a:srgbClr val="282828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Tuoda esiin muista ehdokkaista erottuva, nuorekas vaihtoehto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Ihmisten kohtaaminen viime </a:t>
            </a:r>
            <a:r>
              <a:rPr lang="fi-FI" sz="2400" b="0" i="0" u="none" strike="noStrike" dirty="0" err="1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ek</a:t>
            </a:r>
            <a:r>
              <a:rPr lang="fi-FI" sz="2400" b="0" i="0" u="none" strike="noStrike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-vaaleissa menetetyillä alueilla ja positiivisen mielikuvan luominen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​ </a:t>
            </a:r>
            <a:r>
              <a:rPr lang="en-US" sz="2400" b="0" i="0" dirty="0" err="1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vasemmistoliitosta</a:t>
            </a:r>
            <a:endParaRPr lang="en-US" sz="2400" b="0" i="0" dirty="0">
              <a:solidFill>
                <a:srgbClr val="282828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Uusien jäsenten sitouttaminen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​, </a:t>
            </a:r>
            <a:r>
              <a:rPr lang="en-US" sz="2400" b="0" i="0" dirty="0" err="1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uusien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ihmisten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mukaan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0" i="0" dirty="0" err="1">
                <a:solidFill>
                  <a:srgbClr val="282828"/>
                </a:solidFill>
                <a:effectLst/>
                <a:latin typeface="Poppins" pitchFamily="2" charset="77"/>
                <a:cs typeface="Poppins" pitchFamily="2" charset="77"/>
              </a:rPr>
              <a:t>saaminen</a:t>
            </a:r>
            <a:endParaRPr lang="en-US" sz="2400" b="0" i="0" dirty="0">
              <a:solidFill>
                <a:srgbClr val="282828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marL="88900" indent="0" algn="l" rtl="0" fontAlgn="base">
              <a:buNone/>
            </a:pPr>
            <a:endParaRPr lang="fi-FI" sz="2800" b="0" i="0" dirty="0">
              <a:solidFill>
                <a:srgbClr val="282828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986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374A7F-4297-17A2-1944-0A98F9F3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Kärkiteemat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5D48E6-9572-0830-5907-811D5B620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520825"/>
            <a:ext cx="11336338" cy="6123559"/>
          </a:xfrm>
        </p:spPr>
        <p:txBody>
          <a:bodyPr/>
          <a:lstStyle/>
          <a:p>
            <a:pPr marL="88900" indent="0">
              <a:buNone/>
            </a:pPr>
            <a:r>
              <a:rPr lang="fi-FI" sz="2000" b="1" dirty="0">
                <a:latin typeface="Poppins" pitchFamily="2" charset="77"/>
                <a:cs typeface="Poppins" pitchFamily="2" charset="77"/>
              </a:rPr>
              <a:t>Ulko- ja turvallisuuspolitiikka</a:t>
            </a:r>
          </a:p>
          <a:p>
            <a:pPr lvl="1"/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Suomen ulko- ja turvallisuuspolitiikka on muuttunut paljon lyhyessä ajassa.</a:t>
            </a:r>
          </a:p>
          <a:p>
            <a:pPr lvl="1"/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Niin kauan kuin sota jatkuu, riskit ovat suuret: Suursodan syttyminen, ydinaseiden käyttö</a:t>
            </a:r>
            <a:endParaRPr lang="fi-FI" sz="16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lvl="1"/>
            <a:r>
              <a:rPr lang="fi-FI" sz="16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Ukrainan tukeminen</a:t>
            </a:r>
          </a:p>
          <a:p>
            <a:pPr lvl="1"/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Presidentinvaaleissa pitää keskustella Suomen roolista Natossa</a:t>
            </a:r>
            <a:endParaRPr lang="fi-FI" sz="2000" dirty="0">
              <a:latin typeface="Poppins" pitchFamily="2" charset="77"/>
              <a:cs typeface="Poppins" pitchFamily="2" charset="77"/>
            </a:endParaRPr>
          </a:p>
          <a:p>
            <a:pPr marL="88900" indent="0">
              <a:buNone/>
            </a:pPr>
            <a:r>
              <a:rPr lang="fi-FI" sz="2000" b="1" dirty="0">
                <a:latin typeface="Poppins" pitchFamily="2" charset="77"/>
                <a:cs typeface="Poppins" pitchFamily="2" charset="77"/>
              </a:rPr>
              <a:t>Ilmasto</a:t>
            </a:r>
          </a:p>
          <a:p>
            <a:pPr lvl="1"/>
            <a:r>
              <a:rPr lang="fi-FI" sz="16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A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ikamme suurin uhka: ympäristön, hyvinvoinnin, turvallisuuden kannalta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Monenkeskisen järjestelmän suurin koe: jos ei tätä ongelmaa pystytä yhdessä ratkaisemaan, niin mitä sitten?</a:t>
            </a:r>
          </a:p>
          <a:p>
            <a:pPr marL="88900" indent="0" fontAlgn="base">
              <a:buNone/>
            </a:pPr>
            <a:r>
              <a:rPr lang="fi-FI" sz="2000" b="1" dirty="0">
                <a:latin typeface="Poppins" pitchFamily="2" charset="77"/>
                <a:cs typeface="Poppins" pitchFamily="2" charset="77"/>
              </a:rPr>
              <a:t> Ihmisoikeudet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Suomen tulee tehdä vahvaa arvo- ja ihmisoikeusperustaista ulkopolitiikka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Nato-jäsenenä jatketaan laajaan turvallisuuskäsitykseen ja ihmisoikeuksiin perustuvaa ulko- ja turvallisuuspolitiikkaa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T</a:t>
            </a:r>
            <a:r>
              <a:rPr lang="fi-FI" sz="1600" b="0" i="0" u="none" strike="noStrike" dirty="0">
                <a:solidFill>
                  <a:srgbClr val="000000"/>
                </a:solidFill>
                <a:effectLst/>
                <a:latin typeface="Poppins" pitchFamily="2" charset="77"/>
                <a:cs typeface="Poppins" pitchFamily="2" charset="77"/>
              </a:rPr>
              <a:t>oimitaan aktiivisena rauhanvälittäjänä ja aseidenriisunnan edistäjänä maailmalla. </a:t>
            </a:r>
          </a:p>
          <a:p>
            <a:pPr lvl="1"/>
            <a:endParaRPr lang="fi-FI" sz="20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42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5BCE11-2F9B-5F03-EFCC-8B28BB37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Viestintä ja kohtaaminen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1A8290-95A5-A9B6-73FB-D2558952A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dirty="0">
                <a:latin typeface="Poppins"/>
              </a:rPr>
              <a:t>Vaalikiertue: päivämäärät alueenne toiminnanjohtajalta</a:t>
            </a:r>
          </a:p>
          <a:p>
            <a:r>
              <a:rPr lang="fi-FI" sz="2000" dirty="0">
                <a:latin typeface="Poppins"/>
              </a:rPr>
              <a:t>Tv-tentit ja kisakatsomot</a:t>
            </a:r>
          </a:p>
          <a:p>
            <a:r>
              <a:rPr lang="fi-FI" sz="2000" dirty="0">
                <a:latin typeface="Poppins"/>
              </a:rPr>
              <a:t>Muut kampanjatiimien organisoimat tapahtumat</a:t>
            </a:r>
          </a:p>
          <a:p>
            <a:r>
              <a:rPr lang="fi-FI" sz="2000" dirty="0">
                <a:latin typeface="Poppins"/>
              </a:rPr>
              <a:t>Ehdokkaan ja puolueen some-kanavat</a:t>
            </a:r>
          </a:p>
          <a:p>
            <a:r>
              <a:rPr lang="fi-FI" sz="2000" dirty="0">
                <a:latin typeface="Poppins"/>
              </a:rPr>
              <a:t>Media</a:t>
            </a:r>
          </a:p>
          <a:p>
            <a:r>
              <a:rPr lang="fi-FI" sz="2000" dirty="0">
                <a:latin typeface="Poppins"/>
              </a:rPr>
              <a:t>Pipot, rintamerkit</a:t>
            </a:r>
          </a:p>
          <a:p>
            <a:r>
              <a:rPr lang="fi-FI" sz="2000" dirty="0">
                <a:latin typeface="Poppins"/>
              </a:rPr>
              <a:t>Vaalilehti Kansan uutiset ilmestyy 13.12. -&gt; kiertueelle ja vaaliteltoille</a:t>
            </a:r>
          </a:p>
          <a:p>
            <a:endParaRPr lang="fi-FI" sz="2000" dirty="0">
              <a:latin typeface="Poppins"/>
            </a:endParaRP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636C64C3-5B33-3540-2670-F0B527205F5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5000" r="25000"/>
          <a:stretch/>
        </p:blipFill>
        <p:spPr/>
      </p:pic>
    </p:spTree>
    <p:extLst>
      <p:ext uri="{BB962C8B-B14F-4D97-AF65-F5344CB8AC3E}">
        <p14:creationId xmlns:p14="http://schemas.microsoft.com/office/powerpoint/2010/main" val="113084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25E2F-8B86-908B-AAF0-80CF821D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Kampanjointi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04FEFA-AAE0-C89B-0BB2-986F98E48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dirty="0">
                <a:latin typeface="Poppins"/>
              </a:rPr>
              <a:t>Kutsumme mukaan kampanjaan kaikki jäsenemme sekä kaikki kiinnostuneet!</a:t>
            </a:r>
          </a:p>
          <a:p>
            <a:r>
              <a:rPr lang="fi-FI" sz="2000" dirty="0">
                <a:latin typeface="Poppins"/>
              </a:rPr>
              <a:t>Lähde mukaan alueesi tukiryhmään: li24.fi/</a:t>
            </a:r>
            <a:r>
              <a:rPr lang="fi-FI" sz="2000" err="1">
                <a:latin typeface="Poppins"/>
              </a:rPr>
              <a:t>tulemukaan</a:t>
            </a:r>
            <a:endParaRPr lang="fi-FI" sz="2000">
              <a:latin typeface="Poppins"/>
            </a:endParaRPr>
          </a:p>
          <a:p>
            <a:r>
              <a:rPr lang="fi-FI" sz="2000" dirty="0">
                <a:latin typeface="Poppins"/>
              </a:rPr>
              <a:t>Tukiryhmät toimivat yhteistyössä ja rinnakkain piirien ja muiden puolueyhdistysten kanssa</a:t>
            </a:r>
          </a:p>
          <a:p>
            <a:r>
              <a:rPr lang="fi-FI" sz="2000" dirty="0">
                <a:latin typeface="Poppins"/>
              </a:rPr>
              <a:t>Osana kampanjaa toteutamme maanlaajuisen kiertueen ja kampanjoimme myös muilla tavoin ehdokkaan tukena</a:t>
            </a:r>
          </a:p>
          <a:p>
            <a:pPr marL="88900" indent="0">
              <a:buNone/>
            </a:pPr>
            <a:endParaRPr lang="fi-FI" sz="2000" b="1" dirty="0">
              <a:latin typeface="Poppins"/>
            </a:endParaRP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57C06044-BF3E-854F-E638-3D4631370A1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0407" r="20407"/>
          <a:stretch/>
        </p:blipFill>
        <p:spPr/>
      </p:pic>
    </p:spTree>
    <p:extLst>
      <p:ext uri="{BB962C8B-B14F-4D97-AF65-F5344CB8AC3E}">
        <p14:creationId xmlns:p14="http://schemas.microsoft.com/office/powerpoint/2010/main" val="209743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C53ACA33-EEA8-18DB-2A80-3A370256950E}"/>
              </a:ext>
            </a:extLst>
          </p:cNvPr>
          <p:cNvSpPr txBox="1"/>
          <p:nvPr/>
        </p:nvSpPr>
        <p:spPr>
          <a:xfrm>
            <a:off x="438912" y="695564"/>
            <a:ext cx="1136307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4000" b="1">
                <a:solidFill>
                  <a:schemeClr val="accent1"/>
                </a:solidFill>
                <a:latin typeface="Arial Black"/>
                <a:cs typeface="Poppins"/>
              </a:rPr>
              <a:t>Tervetuloa mukaan!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B31E1B0-D000-1765-C880-8DF666A8F1FE}"/>
              </a:ext>
            </a:extLst>
          </p:cNvPr>
          <p:cNvSpPr txBox="1"/>
          <p:nvPr/>
        </p:nvSpPr>
        <p:spPr>
          <a:xfrm>
            <a:off x="325332" y="6057853"/>
            <a:ext cx="11582855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1700">
                <a:solidFill>
                  <a:schemeClr val="accent2"/>
                </a:solidFill>
                <a:latin typeface="Poppins"/>
                <a:cs typeface="Poppins"/>
              </a:rPr>
              <a:t>#kokokansanpresidentti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81E407F-0D09-94F2-F3CE-D30B69DFF8B5}"/>
              </a:ext>
            </a:extLst>
          </p:cNvPr>
          <p:cNvSpPr/>
          <p:nvPr/>
        </p:nvSpPr>
        <p:spPr>
          <a:xfrm>
            <a:off x="438912" y="5605889"/>
            <a:ext cx="2267712" cy="97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6522BD26-F5F8-291C-B34E-7042BAE612C3}"/>
              </a:ext>
            </a:extLst>
          </p:cNvPr>
          <p:cNvSpPr/>
          <p:nvPr/>
        </p:nvSpPr>
        <p:spPr>
          <a:xfrm>
            <a:off x="805793" y="2110828"/>
            <a:ext cx="3240689" cy="32406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68FF06E-7465-09A9-8A47-0406AA3A4458}"/>
              </a:ext>
            </a:extLst>
          </p:cNvPr>
          <p:cNvSpPr txBox="1"/>
          <p:nvPr/>
        </p:nvSpPr>
        <p:spPr>
          <a:xfrm>
            <a:off x="1129862" y="2767724"/>
            <a:ext cx="2592550" cy="144655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200" b="1">
                <a:solidFill>
                  <a:schemeClr val="accent1"/>
                </a:solidFill>
              </a:rPr>
              <a:t>Mukaan kampanjatiimiin</a:t>
            </a:r>
            <a:br>
              <a:rPr lang="fi-FI" sz="2200" b="1">
                <a:solidFill>
                  <a:schemeClr val="accent1"/>
                </a:solidFill>
              </a:rPr>
            </a:br>
            <a:br>
              <a:rPr lang="fi-FI" sz="2200" b="1"/>
            </a:br>
            <a:r>
              <a:rPr lang="fi-FI" sz="2200">
                <a:solidFill>
                  <a:schemeClr val="accent1"/>
                </a:solidFill>
              </a:rPr>
              <a:t>li24.fi/</a:t>
            </a:r>
            <a:r>
              <a:rPr lang="fi-FI" sz="2200" err="1">
                <a:solidFill>
                  <a:schemeClr val="accent1"/>
                </a:solidFill>
              </a:rPr>
              <a:t>tulemukaan</a:t>
            </a:r>
            <a:r>
              <a:rPr lang="fi-FI" sz="2200">
                <a:solidFill>
                  <a:schemeClr val="accent1"/>
                </a:solidFill>
              </a:rPr>
              <a:t> 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299340B-7B6C-8580-922E-A94E9ED460F3}"/>
              </a:ext>
            </a:extLst>
          </p:cNvPr>
          <p:cNvSpPr/>
          <p:nvPr/>
        </p:nvSpPr>
        <p:spPr>
          <a:xfrm>
            <a:off x="4501930" y="2110827"/>
            <a:ext cx="3240689" cy="3240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45A7F9F-7CDD-F71A-D497-E52214DC5C8D}"/>
              </a:ext>
            </a:extLst>
          </p:cNvPr>
          <p:cNvSpPr txBox="1"/>
          <p:nvPr/>
        </p:nvSpPr>
        <p:spPr>
          <a:xfrm>
            <a:off x="4825999" y="2767723"/>
            <a:ext cx="2592550" cy="190308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2200" b="1">
                <a:solidFill>
                  <a:schemeClr val="bg1"/>
                </a:solidFill>
              </a:rPr>
              <a:t>Lahjoita kampanjalle</a:t>
            </a:r>
            <a:endParaRPr lang="fi-FI">
              <a:solidFill>
                <a:schemeClr val="bg1"/>
              </a:solidFill>
            </a:endParaRPr>
          </a:p>
          <a:p>
            <a:pPr algn="ctr"/>
            <a:br>
              <a:rPr lang="fi-FI" sz="2200" b="1">
                <a:solidFill>
                  <a:schemeClr val="bg1"/>
                </a:solidFill>
              </a:rPr>
            </a:br>
            <a:r>
              <a:rPr lang="fi-FI" sz="1800" err="1">
                <a:solidFill>
                  <a:schemeClr val="bg1"/>
                </a:solidFill>
              </a:rPr>
              <a:t>MobilePay</a:t>
            </a:r>
            <a:r>
              <a:rPr lang="fi-FI" sz="1800">
                <a:solidFill>
                  <a:schemeClr val="bg1"/>
                </a:solidFill>
              </a:rPr>
              <a:t> 69410</a:t>
            </a:r>
            <a:br>
              <a:rPr lang="fi-FI" sz="1800">
                <a:solidFill>
                  <a:schemeClr val="bg1"/>
                </a:solidFill>
              </a:rPr>
            </a:br>
            <a:r>
              <a:rPr lang="fi-FI" sz="1800">
                <a:solidFill>
                  <a:schemeClr val="bg1"/>
                </a:solidFill>
              </a:rPr>
              <a:t>vasemmisto.fi/lahjoita</a:t>
            </a:r>
            <a:endParaRPr lang="fi-FI">
              <a:solidFill>
                <a:schemeClr val="bg1"/>
              </a:solidFill>
            </a:endParaRPr>
          </a:p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BC8816AF-6509-26F2-57F6-A353398F9EFC}"/>
              </a:ext>
            </a:extLst>
          </p:cNvPr>
          <p:cNvSpPr/>
          <p:nvPr/>
        </p:nvSpPr>
        <p:spPr>
          <a:xfrm>
            <a:off x="8320687" y="2110826"/>
            <a:ext cx="3240689" cy="32406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02CA599-2B5F-7A4A-6DA2-9A95CCD6A99A}"/>
              </a:ext>
            </a:extLst>
          </p:cNvPr>
          <p:cNvSpPr txBox="1"/>
          <p:nvPr/>
        </p:nvSpPr>
        <p:spPr>
          <a:xfrm>
            <a:off x="8539654" y="2767722"/>
            <a:ext cx="2802756" cy="164660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200"/>
              </a:spcAft>
            </a:pPr>
            <a:r>
              <a:rPr lang="fi-FI" sz="2200" b="1">
                <a:solidFill>
                  <a:schemeClr val="accent1"/>
                </a:solidFill>
              </a:rPr>
              <a:t>Lisätiedot</a:t>
            </a:r>
            <a:br>
              <a:rPr lang="fi-FI" sz="2200" b="1">
                <a:solidFill>
                  <a:schemeClr val="accent1"/>
                </a:solidFill>
              </a:rPr>
            </a:br>
            <a:br>
              <a:rPr lang="fi-FI" b="1"/>
            </a:br>
            <a:r>
              <a:rPr lang="fi-FI" sz="1500">
                <a:solidFill>
                  <a:schemeClr val="accent1"/>
                </a:solidFill>
              </a:rPr>
              <a:t>Oman alueen toiminnanjohtaja</a:t>
            </a:r>
          </a:p>
          <a:p>
            <a:pPr algn="ctr">
              <a:spcAft>
                <a:spcPts val="200"/>
              </a:spcAft>
            </a:pPr>
            <a:r>
              <a:rPr lang="fi-FI" sz="1500">
                <a:solidFill>
                  <a:schemeClr val="accent1"/>
                </a:solidFill>
              </a:rPr>
              <a:t>tai</a:t>
            </a:r>
          </a:p>
          <a:p>
            <a:pPr algn="ctr">
              <a:spcAft>
                <a:spcPts val="200"/>
              </a:spcAft>
            </a:pPr>
            <a:r>
              <a:rPr lang="fi-FI" sz="1500">
                <a:solidFill>
                  <a:schemeClr val="accent1"/>
                </a:solidFill>
              </a:rPr>
              <a:t>kampanjapäällikkö</a:t>
            </a:r>
          </a:p>
          <a:p>
            <a:pPr algn="ctr">
              <a:spcAft>
                <a:spcPts val="200"/>
              </a:spcAft>
            </a:pPr>
            <a:r>
              <a:rPr lang="fi-FI" sz="1500">
                <a:solidFill>
                  <a:schemeClr val="accent1"/>
                </a:solidFill>
              </a:rPr>
              <a:t>anna.makipaa@vasemmisto.fi</a:t>
            </a:r>
          </a:p>
        </p:txBody>
      </p:sp>
    </p:spTree>
    <p:extLst>
      <p:ext uri="{BB962C8B-B14F-4D97-AF65-F5344CB8AC3E}">
        <p14:creationId xmlns:p14="http://schemas.microsoft.com/office/powerpoint/2010/main" val="297007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 Theme">
      <a:dk1>
        <a:srgbClr val="282828"/>
      </a:dk1>
      <a:lt1>
        <a:srgbClr val="FFFFFF"/>
      </a:lt1>
      <a:dk2>
        <a:srgbClr val="A7A7A7"/>
      </a:dk2>
      <a:lt2>
        <a:srgbClr val="535353"/>
      </a:lt2>
      <a:accent1>
        <a:srgbClr val="F00A64"/>
      </a:accent1>
      <a:accent2>
        <a:srgbClr val="3200A0"/>
      </a:accent2>
      <a:accent3>
        <a:srgbClr val="FF78C8"/>
      </a:accent3>
      <a:accent4>
        <a:srgbClr val="FFE659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semmisto-presentaatiopohja-google-slides – kopio.pptx" id="{D015DD29-5355-4F32-B9A3-8A4DB5FA7BBE}" vid="{4F3FC31C-5123-47E2-8088-855D2C44E3B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828"/>
      </a:dk1>
      <a:lt1>
        <a:srgbClr val="FFFFFF"/>
      </a:lt1>
      <a:dk2>
        <a:srgbClr val="A7A7A7"/>
      </a:dk2>
      <a:lt2>
        <a:srgbClr val="535353"/>
      </a:lt2>
      <a:accent1>
        <a:srgbClr val="F00A64"/>
      </a:accent1>
      <a:accent2>
        <a:srgbClr val="3200A0"/>
      </a:accent2>
      <a:accent3>
        <a:srgbClr val="FF78C8"/>
      </a:accent3>
      <a:accent4>
        <a:srgbClr val="FFE659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F0537859AF553449CA7827BCBF1F9C7" ma:contentTypeVersion="19" ma:contentTypeDescription="Luo uusi asiakirja." ma:contentTypeScope="" ma:versionID="7271030cfc129ac82a844bae9d6f0d3a">
  <xsd:schema xmlns:xsd="http://www.w3.org/2001/XMLSchema" xmlns:xs="http://www.w3.org/2001/XMLSchema" xmlns:p="http://schemas.microsoft.com/office/2006/metadata/properties" xmlns:ns1="http://schemas.microsoft.com/sharepoint/v3" xmlns:ns2="51f8b0fa-b675-4549-960e-c4ec96fd8077" xmlns:ns3="ba65d1b0-9e39-466f-8ba2-a84bd7dbd7e7" targetNamespace="http://schemas.microsoft.com/office/2006/metadata/properties" ma:root="true" ma:fieldsID="9ef25de402acd1e4ffc8ec43c37a411d" ns1:_="" ns2:_="" ns3:_="">
    <xsd:import namespace="http://schemas.microsoft.com/sharepoint/v3"/>
    <xsd:import namespace="51f8b0fa-b675-4549-960e-c4ec96fd8077"/>
    <xsd:import namespace="ba65d1b0-9e39-466f-8ba2-a84bd7dbd7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8b0fa-b675-4549-960e-c4ec96fd8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e7e32c1e-b2db-4934-9703-80e2640b36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5d1b0-9e39-466f-8ba2-a84bd7dbd7e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a82195-2a7b-419f-bf04-7c6aa94476f7}" ma:internalName="TaxCatchAll" ma:showField="CatchAllData" ma:web="ba65d1b0-9e39-466f-8ba2-a84bd7dbd7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65d1b0-9e39-466f-8ba2-a84bd7dbd7e7" xsi:nil="true"/>
    <lcf76f155ced4ddcb4097134ff3c332f xmlns="51f8b0fa-b675-4549-960e-c4ec96fd8077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F3C8F3-1921-40B3-8B57-73D94FBCA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f8b0fa-b675-4549-960e-c4ec96fd8077"/>
    <ds:schemaRef ds:uri="ba65d1b0-9e39-466f-8ba2-a84bd7dbd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801B7A-243B-40AA-A050-040A986B1868}">
  <ds:schemaRefs>
    <ds:schemaRef ds:uri="ba65d1b0-9e39-466f-8ba2-a84bd7dbd7e7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51f8b0fa-b675-4549-960e-c4ec96fd8077"/>
    <ds:schemaRef ds:uri="http://www.w3.org/XML/1998/namespace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205E178-0C99-4B29-B295-A13780C772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6960</TotalTime>
  <Words>265</Words>
  <Application>Microsoft Office PowerPoint</Application>
  <PresentationFormat>Laajakuva</PresentationFormat>
  <Paragraphs>44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Poppins</vt:lpstr>
      <vt:lpstr>Office-teema</vt:lpstr>
      <vt:lpstr>PowerPoint-esitys</vt:lpstr>
      <vt:lpstr>Kampanjan tärkeimmät tavoitteet</vt:lpstr>
      <vt:lpstr>Kärkiteemat</vt:lpstr>
      <vt:lpstr>Viestintä ja kohtaaminen</vt:lpstr>
      <vt:lpstr>Kampanjointi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ESITYSPOHJA.</dc:title>
  <dc:creator>Johanna Jussila</dc:creator>
  <cp:lastModifiedBy>Vesa Takaluoma</cp:lastModifiedBy>
  <cp:revision>58</cp:revision>
  <dcterms:created xsi:type="dcterms:W3CDTF">2023-01-13T17:14:50Z</dcterms:created>
  <dcterms:modified xsi:type="dcterms:W3CDTF">2023-11-02T13:29:34Z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0x010100ECC6D6C6599DCB4EA1BB4125EB090291</vt:lpwstr>
  </property>
  <property fmtid="{D5CDD505-2E9C-101B-9397-08002B2CF9AE}" pid="3" name="MediaServiceImageTags">
    <vt:lpwstr/>
  </property>
</Properties>
</file>