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73" r:id="rId3"/>
    <p:sldId id="267" r:id="rId4"/>
    <p:sldId id="272" r:id="rId5"/>
    <p:sldId id="259" r:id="rId6"/>
    <p:sldId id="268" r:id="rId7"/>
    <p:sldId id="262" r:id="rId8"/>
    <p:sldId id="269" r:id="rId9"/>
    <p:sldId id="263" r:id="rId10"/>
    <p:sldId id="264" r:id="rId11"/>
    <p:sldId id="265" r:id="rId12"/>
    <p:sldId id="266" r:id="rId13"/>
    <p:sldId id="270" r:id="rId14"/>
    <p:sldId id="271" r:id="rId15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2746E52-B60E-4DBB-9D74-D678C2C3C8A9}" v="6" dt="2024-01-25T14:57:13.29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4" d="100"/>
          <a:sy n="64" d="100"/>
        </p:scale>
        <p:origin x="74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kko Pousi" userId="26cdf4d1-6615-46f4-8cdb-292a90a50fcf" providerId="ADAL" clId="{D2746E52-B60E-4DBB-9D74-D678C2C3C8A9}"/>
    <pc:docChg chg="addSld modSld sldOrd">
      <pc:chgData name="Mikko Pousi" userId="26cdf4d1-6615-46f4-8cdb-292a90a50fcf" providerId="ADAL" clId="{D2746E52-B60E-4DBB-9D74-D678C2C3C8A9}" dt="2024-01-25T15:01:33.938" v="17"/>
      <pc:docMkLst>
        <pc:docMk/>
      </pc:docMkLst>
      <pc:sldChg chg="ord">
        <pc:chgData name="Mikko Pousi" userId="26cdf4d1-6615-46f4-8cdb-292a90a50fcf" providerId="ADAL" clId="{D2746E52-B60E-4DBB-9D74-D678C2C3C8A9}" dt="2024-01-25T15:01:33.938" v="17"/>
        <pc:sldMkLst>
          <pc:docMk/>
          <pc:sldMk cId="3254409049" sldId="257"/>
        </pc:sldMkLst>
      </pc:sldChg>
      <pc:sldChg chg="modSp add mod modAnim">
        <pc:chgData name="Mikko Pousi" userId="26cdf4d1-6615-46f4-8cdb-292a90a50fcf" providerId="ADAL" clId="{D2746E52-B60E-4DBB-9D74-D678C2C3C8A9}" dt="2024-01-25T14:57:13.299" v="8"/>
        <pc:sldMkLst>
          <pc:docMk/>
          <pc:sldMk cId="1460695778" sldId="272"/>
        </pc:sldMkLst>
        <pc:spChg chg="mod">
          <ac:chgData name="Mikko Pousi" userId="26cdf4d1-6615-46f4-8cdb-292a90a50fcf" providerId="ADAL" clId="{D2746E52-B60E-4DBB-9D74-D678C2C3C8A9}" dt="2024-01-25T14:56:07.014" v="2"/>
          <ac:spMkLst>
            <pc:docMk/>
            <pc:sldMk cId="1460695778" sldId="272"/>
            <ac:spMk id="9" creationId="{193A32F5-DE2C-422F-A055-D26849B4DE07}"/>
          </ac:spMkLst>
        </pc:spChg>
      </pc:sldChg>
      <pc:sldChg chg="modSp add mod ord">
        <pc:chgData name="Mikko Pousi" userId="26cdf4d1-6615-46f4-8cdb-292a90a50fcf" providerId="ADAL" clId="{D2746E52-B60E-4DBB-9D74-D678C2C3C8A9}" dt="2024-01-25T15:01:08.995" v="15" actId="255"/>
        <pc:sldMkLst>
          <pc:docMk/>
          <pc:sldMk cId="3539851014" sldId="273"/>
        </pc:sldMkLst>
        <pc:spChg chg="mod">
          <ac:chgData name="Mikko Pousi" userId="26cdf4d1-6615-46f4-8cdb-292a90a50fcf" providerId="ADAL" clId="{D2746E52-B60E-4DBB-9D74-D678C2C3C8A9}" dt="2024-01-25T15:01:08.995" v="15" actId="255"/>
          <ac:spMkLst>
            <pc:docMk/>
            <pc:sldMk cId="3539851014" sldId="273"/>
            <ac:spMk id="9" creationId="{193A32F5-DE2C-422F-A055-D26849B4DE07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35E6C95-3CC8-473C-BC1D-D54D7D147EB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AC8A982F-D2F4-4969-B044-407D6A2F0A6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62065311-C179-446D-8230-397553C976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2E9BD-721C-4C8A-9DFE-4412473FCF1A}" type="datetimeFigureOut">
              <a:rPr lang="fi-FI" smtClean="0"/>
              <a:t>25.1.2024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07B543FB-1EAA-4141-9437-404B5D587F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C613B31A-7071-483F-B3DB-4C2DAD7162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F4148-8C7B-4554-9E7F-B4A9A0D252C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215473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B962E82-8EAB-4D18-9027-A03DDAD745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9D2BADBE-08BF-4EB6-9F47-33113294207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68543105-759B-4D09-8E43-3E6CA1775B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2E9BD-721C-4C8A-9DFE-4412473FCF1A}" type="datetimeFigureOut">
              <a:rPr lang="fi-FI" smtClean="0"/>
              <a:t>25.1.2024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FE50E618-99B7-4E1F-988D-3B6D921169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AC990DC7-C3D7-458D-B0D7-8F512615F4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F4148-8C7B-4554-9E7F-B4A9A0D252C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174880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891E4C74-1862-4A1A-A61C-27106C6DADA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48E8DF96-6602-4680-951F-C3E7F96E039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906E7398-D33D-4EC2-AD2A-1D7D46EAD4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2E9BD-721C-4C8A-9DFE-4412473FCF1A}" type="datetimeFigureOut">
              <a:rPr lang="fi-FI" smtClean="0"/>
              <a:t>25.1.2024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3982C4D5-A261-4541-BBB8-C7E982352F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C17B6E2D-0CA5-4152-A759-9AE3F2B5EB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F4148-8C7B-4554-9E7F-B4A9A0D252C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037120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73508E7-542B-456E-875C-5F3DE396F4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339A591F-D628-44A9-8266-7814F90223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14CDF92A-D57F-4311-AF8E-491724AE16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2E9BD-721C-4C8A-9DFE-4412473FCF1A}" type="datetimeFigureOut">
              <a:rPr lang="fi-FI" smtClean="0"/>
              <a:t>25.1.2024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B770AAE6-B3A6-48F9-89E1-E64F2D1399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944FFD7C-95A9-4211-9016-215A9CA8CD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F4148-8C7B-4554-9E7F-B4A9A0D252C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934478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E4FA7C3-C2E3-4F12-8411-C44B1675C3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AE4243BF-B607-4CFC-AC93-988E605ADD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7CE31E6A-CE11-4BAD-ADBB-567C24D8EF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2E9BD-721C-4C8A-9DFE-4412473FCF1A}" type="datetimeFigureOut">
              <a:rPr lang="fi-FI" smtClean="0"/>
              <a:t>25.1.2024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7FFBD41F-6EC6-490E-AB0C-4F9A2F4649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5B6B435A-3FAD-4C53-BC07-A23F73EA9B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F4148-8C7B-4554-9E7F-B4A9A0D252C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056616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3371F9E-B64E-44B4-80A1-3678F605ED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B38A95E0-A17D-4179-95D7-C8CFB9C192A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8C2EC43D-6DDE-490C-A29A-271EDD8246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F3F4F08D-717D-4AD7-A6FA-AF94904B2D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2E9BD-721C-4C8A-9DFE-4412473FCF1A}" type="datetimeFigureOut">
              <a:rPr lang="fi-FI" smtClean="0"/>
              <a:t>25.1.2024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ADB73528-DF02-40FD-8B83-AD6BD9FDF2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25ABB32F-3AAA-4355-BC4A-D28AD920AD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F4148-8C7B-4554-9E7F-B4A9A0D252C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98455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0333685-B093-450A-BEBC-8D0D538089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20792CF9-B061-476D-B03C-91ADB1A300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A2BC7ECD-533E-4001-99B1-F41689F1D4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F219055F-E4EE-4E41-87D8-BC8FCA0D068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16584FD4-8118-4510-A6F9-A637D520641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F2D4D3E2-63B1-4EB7-A60C-BA8A85F58A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2E9BD-721C-4C8A-9DFE-4412473FCF1A}" type="datetimeFigureOut">
              <a:rPr lang="fi-FI" smtClean="0"/>
              <a:t>25.1.2024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3D349515-9171-43D7-B7A1-FB28AAACC8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3ECE5CB7-AE49-41C4-B542-CBA1240F72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F4148-8C7B-4554-9E7F-B4A9A0D252C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339704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C8DF23A-F3D1-491F-8363-73C023CE30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806261F0-F6AB-42FB-9CD0-2D321D7E45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2E9BD-721C-4C8A-9DFE-4412473FCF1A}" type="datetimeFigureOut">
              <a:rPr lang="fi-FI" smtClean="0"/>
              <a:t>25.1.2024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2DD93925-761F-4834-BDA1-F53A2EB631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8DD5DEA1-32BC-4B5D-9A4A-6DAF85AEE4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F4148-8C7B-4554-9E7F-B4A9A0D252C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641197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49DBD45D-612D-4740-84A3-78B6997710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2E9BD-721C-4C8A-9DFE-4412473FCF1A}" type="datetimeFigureOut">
              <a:rPr lang="fi-FI" smtClean="0"/>
              <a:t>25.1.2024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D5D1D023-74E1-4FF7-A8D6-12AFE10B13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C5217F38-0A50-4E51-A7DA-67D6E39BDA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F4148-8C7B-4554-9E7F-B4A9A0D252C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101233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FFDFF91-5302-4E5A-B57F-7ADF93D3A2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CC8ABA32-B53E-4E36-9FAB-089748D225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1B620CF1-288C-4029-A555-C4BF1BD9F88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9BB7B56F-901B-467F-888C-02648E0C21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2E9BD-721C-4C8A-9DFE-4412473FCF1A}" type="datetimeFigureOut">
              <a:rPr lang="fi-FI" smtClean="0"/>
              <a:t>25.1.2024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275B37DF-8830-42AC-B405-9BE62F18CA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C140D726-B645-4C31-920C-7CB12F6003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F4148-8C7B-4554-9E7F-B4A9A0D252C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159550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BF91C5F-F62A-4CC9-A507-F955A963C8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48403FFA-4CF5-4DEB-9F04-D18388B8F69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18772104-9617-4905-94E5-139986587D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21A47FBF-4D68-419E-860B-40CEB5C2EA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2E9BD-721C-4C8A-9DFE-4412473FCF1A}" type="datetimeFigureOut">
              <a:rPr lang="fi-FI" smtClean="0"/>
              <a:t>25.1.2024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287A53EF-05A5-4E6A-9271-5335EE53B2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6EFF8436-A39B-4EC1-A5B1-918140B8E5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F4148-8C7B-4554-9E7F-B4A9A0D252C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201009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79855C63-B3D7-4188-B051-EC683A1894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A2EFB61E-8DA4-48E6-99A5-63662ED9E0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7AFA3748-A3C1-433B-8482-3681775DCF1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82E9BD-721C-4C8A-9DFE-4412473FCF1A}" type="datetimeFigureOut">
              <a:rPr lang="fi-FI" smtClean="0"/>
              <a:t>25.1.2024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D125AFCC-D2EA-4AAE-9457-566741EF159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8F19B2B3-7E94-4B6F-B207-0469F28D21B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DF4148-8C7B-4554-9E7F-B4A9A0D252C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125833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ADB2557-7CA1-441F-A343-E4E50C503F4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E29AE79A-F113-4ABB-B9E5-A2E206848BC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i-FI"/>
          </a:p>
        </p:txBody>
      </p:sp>
      <p:pic>
        <p:nvPicPr>
          <p:cNvPr id="7" name="Kuva 6">
            <a:extLst>
              <a:ext uri="{FF2B5EF4-FFF2-40B4-BE49-F238E27FC236}">
                <a16:creationId xmlns:a16="http://schemas.microsoft.com/office/drawing/2014/main" id="{EC326072-435F-4864-A465-6B7AFC73545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9" name="Tekstiruutu 8">
            <a:extLst>
              <a:ext uri="{FF2B5EF4-FFF2-40B4-BE49-F238E27FC236}">
                <a16:creationId xmlns:a16="http://schemas.microsoft.com/office/drawing/2014/main" id="{193A32F5-DE2C-422F-A055-D26849B4DE07}"/>
              </a:ext>
            </a:extLst>
          </p:cNvPr>
          <p:cNvSpPr txBox="1"/>
          <p:nvPr/>
        </p:nvSpPr>
        <p:spPr>
          <a:xfrm>
            <a:off x="2066012" y="2911797"/>
            <a:ext cx="91440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sz="2400" dirty="0"/>
              <a:t>Tarttumattomilla sairauksilla tarkoitetaan • sydän- ja verisuonitauteja • diabetesta • syöpäsairauksia • hengityssairauksia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i-FI" sz="240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sz="2400" dirty="0"/>
              <a:t>Nämä kansansairaudet koskettavat tavalla tai toisella lähes jokaista eurooppalaista. Monet riski- ja suojatekijät ovat yhteneväisiä kansansairauksille, ja niihin kaikkiin voidaan vaikuttaa yhteiskunnallisilla päätöksillä.</a:t>
            </a:r>
            <a:endParaRPr kumimoji="0" lang="fi-FI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mplitude Bold" panose="02000806050000020004" pitchFamily="50" charset="0"/>
              <a:ea typeface="+mn-ea"/>
              <a:cs typeface="+mn-cs"/>
            </a:endParaRPr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D511BFA4-E4F4-4CD3-BAE4-57B97850838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7826" y="190355"/>
            <a:ext cx="9389473" cy="1832883"/>
          </a:xfrm>
          <a:prstGeom prst="rect">
            <a:avLst/>
          </a:prstGeom>
        </p:spPr>
      </p:pic>
      <p:sp>
        <p:nvSpPr>
          <p:cNvPr id="12" name="Tekstiruutu 11">
            <a:extLst>
              <a:ext uri="{FF2B5EF4-FFF2-40B4-BE49-F238E27FC236}">
                <a16:creationId xmlns:a16="http://schemas.microsoft.com/office/drawing/2014/main" id="{38380EAB-36DC-4630-96BA-50AEC8B6B066}"/>
              </a:ext>
            </a:extLst>
          </p:cNvPr>
          <p:cNvSpPr txBox="1"/>
          <p:nvPr/>
        </p:nvSpPr>
        <p:spPr>
          <a:xfrm>
            <a:off x="2093842" y="6146358"/>
            <a:ext cx="9324231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2400" b="0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mplitude Light" panose="02000606040000020004" pitchFamily="50" charset="0"/>
                <a:ea typeface="+mn-ea"/>
                <a:cs typeface="+mn-cs"/>
              </a:rPr>
              <a:t>Aivoliitto, </a:t>
            </a:r>
            <a:r>
              <a:rPr kumimoji="0" lang="fi-FI" sz="2400" b="0" i="0" u="none" strike="noStrike" kern="1200" cap="none" spc="0" normalizeH="0" baseline="3000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mplitude Light" panose="02000606040000020004" pitchFamily="50" charset="0"/>
                <a:ea typeface="+mn-ea"/>
                <a:cs typeface="+mn-cs"/>
              </a:rPr>
              <a:t>Filha</a:t>
            </a:r>
            <a:r>
              <a:rPr kumimoji="0" lang="fi-FI" sz="2400" b="0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mplitude Light" panose="02000606040000020004" pitchFamily="50" charset="0"/>
                <a:ea typeface="+mn-ea"/>
                <a:cs typeface="+mn-cs"/>
              </a:rPr>
              <a:t>, Hengitysliitto, Diabetesliitto, Sydänliitto </a:t>
            </a:r>
            <a:br>
              <a:rPr kumimoji="0" lang="fi-FI" sz="2400" b="0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mplitude Light" panose="02000606040000020004" pitchFamily="50" charset="0"/>
                <a:ea typeface="+mn-ea"/>
                <a:cs typeface="+mn-cs"/>
              </a:rPr>
            </a:br>
            <a:r>
              <a:rPr kumimoji="0" lang="fi-FI" sz="2400" b="0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mplitude Light" panose="02000606040000020004" pitchFamily="50" charset="0"/>
                <a:ea typeface="+mn-ea"/>
                <a:cs typeface="+mn-cs"/>
              </a:rPr>
              <a:t>ja Syöpäjärjestöt sekä Suomalainen Lääkäriseura Duodecim.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544090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kstiruutu 7">
            <a:extLst>
              <a:ext uri="{FF2B5EF4-FFF2-40B4-BE49-F238E27FC236}">
                <a16:creationId xmlns:a16="http://schemas.microsoft.com/office/drawing/2014/main" id="{97665F96-35D9-46E4-AADC-CA3CE1F5F88E}"/>
              </a:ext>
            </a:extLst>
          </p:cNvPr>
          <p:cNvSpPr txBox="1"/>
          <p:nvPr/>
        </p:nvSpPr>
        <p:spPr>
          <a:xfrm>
            <a:off x="1908313" y="2680954"/>
            <a:ext cx="818984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marR="0" lvl="0" indent="-5715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i-FI" sz="2800" b="0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Euroopan tasolla tulee päästä yhteiseen ymmärrykseen ja vahvistaa ravintosisältöprofiilit tai muulla tavoin yhteisesti määritellä kriteerit terveellisille ja epäterveellisille elintarvikkeille.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fi-FI" sz="2800" b="0" i="0" u="none" strike="noStrike" kern="1200" cap="none" spc="0" normalizeH="0" baseline="3000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ea typeface="+mn-ea"/>
              <a:cs typeface="+mn-cs"/>
            </a:endParaRPr>
          </a:p>
          <a:p>
            <a:pPr marL="571500" marR="0" lvl="0" indent="-5715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i-FI" sz="2800" b="0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Jos ravintosisältöprofiileista ei päästä yhteisymmärrykseen, EU-maissa tulee olla käytössä tai kehittää kansallinen pakkausmerkintäjärjestelmä, joka pohjautuu kansallisiin ravitsemussuosituksiin.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fi-FI" sz="2800" b="0" i="0" u="none" strike="noStrike" kern="1200" cap="none" spc="0" normalizeH="0" baseline="3000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ea typeface="+mn-ea"/>
              <a:cs typeface="+mn-cs"/>
            </a:endParaRPr>
          </a:p>
          <a:p>
            <a:pPr marL="571500" marR="0" lvl="0" indent="-5715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i-FI" sz="2800" b="0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EU:n yhteisen maatalouspolitiikan tavoitteeksi on otettava eläintuotannon vähentäminen.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4400" b="0" i="0" u="none" strike="noStrike" kern="1200" cap="none" spc="0" normalizeH="0" baseline="3000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Ink Free" panose="03080402000500000000" pitchFamily="66" charset="0"/>
              <a:ea typeface="+mn-ea"/>
              <a:cs typeface="+mn-cs"/>
            </a:endParaRPr>
          </a:p>
        </p:txBody>
      </p:sp>
      <p:sp>
        <p:nvSpPr>
          <p:cNvPr id="9" name="Tekstiruutu 8">
            <a:extLst>
              <a:ext uri="{FF2B5EF4-FFF2-40B4-BE49-F238E27FC236}">
                <a16:creationId xmlns:a16="http://schemas.microsoft.com/office/drawing/2014/main" id="{193A32F5-DE2C-422F-A055-D26849B4DE07}"/>
              </a:ext>
            </a:extLst>
          </p:cNvPr>
          <p:cNvSpPr txBox="1"/>
          <p:nvPr/>
        </p:nvSpPr>
        <p:spPr>
          <a:xfrm>
            <a:off x="1908313" y="1388421"/>
            <a:ext cx="91440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fi-FI" sz="4800" baseline="30000" dirty="0">
                <a:solidFill>
                  <a:srgbClr val="000000"/>
                </a:solidFill>
                <a:latin typeface="Ink Free" panose="03080402000500000000" pitchFamily="66" charset="0"/>
              </a:rPr>
              <a:t>4</a:t>
            </a:r>
            <a:r>
              <a:rPr kumimoji="0" lang="fi-FI" sz="4800" b="0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Ink Free" panose="03080402000500000000" pitchFamily="66" charset="0"/>
                <a:ea typeface="+mn-ea"/>
                <a:cs typeface="+mn-cs"/>
              </a:rPr>
              <a:t>. Kohti ihmisille ja ympäristölle kestävämpää ravitsemusta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4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mplitude Bold" panose="02000806050000020004" pitchFamily="50" charset="0"/>
              <a:ea typeface="+mn-ea"/>
              <a:cs typeface="+mn-cs"/>
            </a:endParaRPr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D511BFA4-E4F4-4CD3-BAE4-57B97850838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8795" y="195226"/>
            <a:ext cx="4513691" cy="881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37794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kstiruutu 7">
            <a:extLst>
              <a:ext uri="{FF2B5EF4-FFF2-40B4-BE49-F238E27FC236}">
                <a16:creationId xmlns:a16="http://schemas.microsoft.com/office/drawing/2014/main" id="{97665F96-35D9-46E4-AADC-CA3CE1F5F88E}"/>
              </a:ext>
            </a:extLst>
          </p:cNvPr>
          <p:cNvSpPr txBox="1"/>
          <p:nvPr/>
        </p:nvSpPr>
        <p:spPr>
          <a:xfrm>
            <a:off x="1908313" y="2680954"/>
            <a:ext cx="8189844" cy="37035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fi-FI" sz="2800" baseline="30000" dirty="0">
                <a:solidFill>
                  <a:srgbClr val="000000"/>
                </a:solidFill>
              </a:rPr>
              <a:t>Tehokkaita toimia e</a:t>
            </a:r>
            <a:r>
              <a:rPr kumimoji="0" lang="fi-FI" sz="2800" b="0" i="0" u="none" strike="noStrike" kern="1200" cap="none" spc="0" normalizeH="0" baseline="3000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päterveellisten</a:t>
            </a:r>
            <a:r>
              <a:rPr kumimoji="0" lang="fi-FI" sz="2800" b="0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elintarvikkeiden markkinoinnin rajoittamiseksi.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fi-FI" sz="2800" b="0" i="0" u="none" strike="noStrike" kern="1200" cap="none" spc="0" normalizeH="0" baseline="3000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i-FI" sz="2800" b="0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Kattava alkoholin markkinointikielto verkossa.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fi-FI" sz="2800" b="0" i="0" u="none" strike="noStrike" kern="1200" cap="none" spc="0" normalizeH="0" baseline="3000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i-FI" sz="2800" b="0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Tehokkaat ikärajavalvontajärjestelmät verkkoalustoille.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fi-FI" sz="2800" b="0" i="0" u="none" strike="noStrike" kern="1200" cap="none" spc="0" normalizeH="0" baseline="3000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i-FI" sz="2800" b="0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Algoritmien hyödyntäminen alkoholituotemerkkien näkyvyyden estämiseksi.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fi-FI" sz="2800" b="0" i="0" u="none" strike="noStrike" kern="1200" cap="none" spc="0" normalizeH="0" baseline="3000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i-FI" sz="2800" b="0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EU:lle kokonaisvaltainen toimintasuunnitelma lasten lihavuuden vähentämiseksi.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4400" b="0" i="0" u="none" strike="noStrike" kern="1200" cap="none" spc="0" normalizeH="0" baseline="3000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Ink Free" panose="03080402000500000000" pitchFamily="66" charset="0"/>
              <a:ea typeface="+mn-ea"/>
              <a:cs typeface="+mn-cs"/>
            </a:endParaRPr>
          </a:p>
        </p:txBody>
      </p:sp>
      <p:sp>
        <p:nvSpPr>
          <p:cNvPr id="9" name="Tekstiruutu 8">
            <a:extLst>
              <a:ext uri="{FF2B5EF4-FFF2-40B4-BE49-F238E27FC236}">
                <a16:creationId xmlns:a16="http://schemas.microsoft.com/office/drawing/2014/main" id="{193A32F5-DE2C-422F-A055-D26849B4DE07}"/>
              </a:ext>
            </a:extLst>
          </p:cNvPr>
          <p:cNvSpPr txBox="1"/>
          <p:nvPr/>
        </p:nvSpPr>
        <p:spPr>
          <a:xfrm>
            <a:off x="2007705" y="1388421"/>
            <a:ext cx="718599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fi-FI" sz="4800" baseline="30000" dirty="0">
                <a:solidFill>
                  <a:srgbClr val="000000"/>
                </a:solidFill>
                <a:latin typeface="Ink Free" panose="03080402000500000000" pitchFamily="66" charset="0"/>
              </a:rPr>
              <a:t>5. Markkinointia rajoitettava lasten ja nuorten terveyden suojelemiseksi</a:t>
            </a:r>
            <a:endParaRPr kumimoji="0" lang="fi-FI" sz="4800" b="0" i="0" u="none" strike="noStrike" kern="1200" cap="none" spc="0" normalizeH="0" baseline="3000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Ink Free" panose="03080402000500000000" pitchFamily="66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4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mplitude Bold" panose="02000806050000020004" pitchFamily="50" charset="0"/>
              <a:ea typeface="+mn-ea"/>
              <a:cs typeface="+mn-cs"/>
            </a:endParaRPr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D511BFA4-E4F4-4CD3-BAE4-57B97850838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8795" y="195226"/>
            <a:ext cx="4513691" cy="881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21540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kstiruutu 7">
            <a:extLst>
              <a:ext uri="{FF2B5EF4-FFF2-40B4-BE49-F238E27FC236}">
                <a16:creationId xmlns:a16="http://schemas.microsoft.com/office/drawing/2014/main" id="{97665F96-35D9-46E4-AADC-CA3CE1F5F88E}"/>
              </a:ext>
            </a:extLst>
          </p:cNvPr>
          <p:cNvSpPr txBox="1"/>
          <p:nvPr/>
        </p:nvSpPr>
        <p:spPr>
          <a:xfrm>
            <a:off x="1908313" y="2156792"/>
            <a:ext cx="8160026" cy="44832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i-FI" sz="3200" b="0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On säädettävä oikeudellisesti sitovat toimenpiteet kriittisten lääkkeiden toimitusvarmuuden takaamiseksi.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fi-FI" sz="3200" b="0" i="0" u="none" strike="noStrike" kern="1200" cap="none" spc="0" normalizeH="0" baseline="3000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i-FI" sz="3200" b="0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On luotava kannustimia tuoda lääke markkinoille kaikkiin jäsenvaltioihin samanaikaisesti. 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fi-FI" sz="3200" b="0" i="0" u="none" strike="noStrike" kern="1200" cap="none" spc="0" normalizeH="0" baseline="3000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i-FI" sz="3200" b="0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On edistettävä kliinistä tutkimusta lääkkeiden vaikuttavuudesta, erityisesti vertailevaa tutkimusta vaikutuksista eliniän odotteeseen ja elämänlaatuun.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fi-FI" sz="3200" b="0" i="0" u="none" strike="noStrike" kern="1200" cap="none" spc="0" normalizeH="0" baseline="3000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i-FI" sz="3200" b="0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On edistettävä lääketiedon avoimuutta koskien niin lääketutkimusta kuin lääkkeiden kustannusvaikuttavuutta.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4400" b="0" i="0" u="none" strike="noStrike" kern="1200" cap="none" spc="0" normalizeH="0" baseline="3000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Ink Free" panose="03080402000500000000" pitchFamily="66" charset="0"/>
              <a:ea typeface="+mn-ea"/>
              <a:cs typeface="+mn-cs"/>
            </a:endParaRPr>
          </a:p>
        </p:txBody>
      </p:sp>
      <p:sp>
        <p:nvSpPr>
          <p:cNvPr id="9" name="Tekstiruutu 8">
            <a:extLst>
              <a:ext uri="{FF2B5EF4-FFF2-40B4-BE49-F238E27FC236}">
                <a16:creationId xmlns:a16="http://schemas.microsoft.com/office/drawing/2014/main" id="{193A32F5-DE2C-422F-A055-D26849B4DE07}"/>
              </a:ext>
            </a:extLst>
          </p:cNvPr>
          <p:cNvSpPr txBox="1"/>
          <p:nvPr/>
        </p:nvSpPr>
        <p:spPr>
          <a:xfrm>
            <a:off x="1908313" y="1388421"/>
            <a:ext cx="9144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fi-FI" sz="4800" baseline="30000" dirty="0">
                <a:solidFill>
                  <a:srgbClr val="000000"/>
                </a:solidFill>
                <a:latin typeface="Ink Free" panose="03080402000500000000" pitchFamily="66" charset="0"/>
              </a:rPr>
              <a:t>6. Lääkkeiden saatavuus ja turvallisuus taattava </a:t>
            </a:r>
            <a:endParaRPr kumimoji="0" lang="fi-FI" sz="4800" b="0" i="0" u="none" strike="noStrike" kern="1200" cap="none" spc="0" normalizeH="0" baseline="3000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Ink Free" panose="03080402000500000000" pitchFamily="66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4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mplitude Bold" panose="02000806050000020004" pitchFamily="50" charset="0"/>
              <a:ea typeface="+mn-ea"/>
              <a:cs typeface="+mn-cs"/>
            </a:endParaRPr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D511BFA4-E4F4-4CD3-BAE4-57B97850838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8795" y="195226"/>
            <a:ext cx="4513691" cy="881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41816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kstiruutu 7">
            <a:extLst>
              <a:ext uri="{FF2B5EF4-FFF2-40B4-BE49-F238E27FC236}">
                <a16:creationId xmlns:a16="http://schemas.microsoft.com/office/drawing/2014/main" id="{97665F96-35D9-46E4-AADC-CA3CE1F5F88E}"/>
              </a:ext>
            </a:extLst>
          </p:cNvPr>
          <p:cNvSpPr txBox="1"/>
          <p:nvPr/>
        </p:nvSpPr>
        <p:spPr>
          <a:xfrm>
            <a:off x="1908313" y="2117035"/>
            <a:ext cx="8375374" cy="32521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i-FI" sz="2800" b="0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Potilaiden ja potilasjärjestöjen roolia on vahvistettava lääketutkimuksessa- ja kehityksessä: potilaiden ja potilasjärjestöjen rooli määriteltävä tarkemmin EU:n lääkepaketissa. Lääkkeenkäyttäjien osallisuus ehdoksi kliinisen tutkimuksen rahoitukselle.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fi-FI" sz="2800" b="0" i="0" u="none" strike="noStrike" kern="1200" cap="none" spc="0" normalizeH="0" baseline="3000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i-FI" sz="2800" b="0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Lääkkeiden saatavuus on varmistettava sekä EU:ssa että sen jäsenmaissa. Komission on edistettävä kohtuuhintaisten lääkkeiden saamista markkinoille.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fi-FI" sz="2800" b="0" i="0" u="none" strike="noStrike" kern="1200" cap="none" spc="0" normalizeH="0" baseline="3000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i-FI" sz="2800" b="0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Euroopan tulee vähentää riippuvuutta kolmansista maista lääkkeiden saatavuudessa. Lääkkeiden toimitusketjujen riskit olisi tunnistettava hankinnoissa, ja vältettävä tukeutumista vain yksittäisiin toimittajiin.</a:t>
            </a:r>
          </a:p>
        </p:txBody>
      </p:sp>
      <p:sp>
        <p:nvSpPr>
          <p:cNvPr id="9" name="Tekstiruutu 8">
            <a:extLst>
              <a:ext uri="{FF2B5EF4-FFF2-40B4-BE49-F238E27FC236}">
                <a16:creationId xmlns:a16="http://schemas.microsoft.com/office/drawing/2014/main" id="{193A32F5-DE2C-422F-A055-D26849B4DE07}"/>
              </a:ext>
            </a:extLst>
          </p:cNvPr>
          <p:cNvSpPr txBox="1"/>
          <p:nvPr/>
        </p:nvSpPr>
        <p:spPr>
          <a:xfrm>
            <a:off x="1908313" y="1388422"/>
            <a:ext cx="910424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fi-FI" sz="4800" baseline="30000" dirty="0">
                <a:solidFill>
                  <a:srgbClr val="000000"/>
                </a:solidFill>
                <a:latin typeface="Ink Free" panose="03080402000500000000" pitchFamily="66" charset="0"/>
              </a:rPr>
              <a:t>6. Lääkkeiden saatavuus ja turvallisuus taattava </a:t>
            </a:r>
            <a:endParaRPr kumimoji="0" lang="fi-FI" sz="4800" b="0" i="0" u="none" strike="noStrike" kern="1200" cap="none" spc="0" normalizeH="0" baseline="3000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Ink Free" panose="03080402000500000000" pitchFamily="66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4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mplitude Bold" panose="02000806050000020004" pitchFamily="50" charset="0"/>
              <a:ea typeface="+mn-ea"/>
              <a:cs typeface="+mn-cs"/>
            </a:endParaRPr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D511BFA4-E4F4-4CD3-BAE4-57B97850838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8795" y="195226"/>
            <a:ext cx="4513691" cy="881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57660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kstiruutu 7">
            <a:extLst>
              <a:ext uri="{FF2B5EF4-FFF2-40B4-BE49-F238E27FC236}">
                <a16:creationId xmlns:a16="http://schemas.microsoft.com/office/drawing/2014/main" id="{97665F96-35D9-46E4-AADC-CA3CE1F5F88E}"/>
              </a:ext>
            </a:extLst>
          </p:cNvPr>
          <p:cNvSpPr txBox="1"/>
          <p:nvPr/>
        </p:nvSpPr>
        <p:spPr>
          <a:xfrm>
            <a:off x="1908313" y="2680954"/>
            <a:ext cx="818984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i-FI" sz="2800" b="0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Mikrobilääkeresistenssiä on torjuttava tietoa lisäämällä, käyttämällä rationaalisia pakkauskokoja ja säätämällä antibiooteille reseptivaatimus kaikissa jäsenmaissa. 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fi-FI" sz="2800" b="0" i="0" u="none" strike="noStrike" kern="1200" cap="none" spc="0" normalizeH="0" baseline="3000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i-FI" sz="2800" b="0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Ympäristöriskien arviointi on säädettävä osaksi lääkkeiden myyntiprosessia ja ympäristöriskiarvioita on päivitettävä säännöllisesti. </a:t>
            </a:r>
          </a:p>
        </p:txBody>
      </p:sp>
      <p:sp>
        <p:nvSpPr>
          <p:cNvPr id="9" name="Tekstiruutu 8">
            <a:extLst>
              <a:ext uri="{FF2B5EF4-FFF2-40B4-BE49-F238E27FC236}">
                <a16:creationId xmlns:a16="http://schemas.microsoft.com/office/drawing/2014/main" id="{193A32F5-DE2C-422F-A055-D26849B4DE07}"/>
              </a:ext>
            </a:extLst>
          </p:cNvPr>
          <p:cNvSpPr txBox="1"/>
          <p:nvPr/>
        </p:nvSpPr>
        <p:spPr>
          <a:xfrm>
            <a:off x="1908313" y="1388421"/>
            <a:ext cx="9144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fi-FI" sz="4800" baseline="30000" dirty="0">
                <a:solidFill>
                  <a:srgbClr val="000000"/>
                </a:solidFill>
                <a:latin typeface="Ink Free" panose="03080402000500000000" pitchFamily="66" charset="0"/>
              </a:rPr>
              <a:t>6. Lääkkeiden saatavuus ja turvallisuus taattava </a:t>
            </a:r>
            <a:endParaRPr kumimoji="0" lang="fi-FI" sz="4800" b="0" i="0" u="none" strike="noStrike" kern="1200" cap="none" spc="0" normalizeH="0" baseline="3000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Ink Free" panose="03080402000500000000" pitchFamily="66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4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mplitude Bold" panose="02000806050000020004" pitchFamily="50" charset="0"/>
              <a:ea typeface="+mn-ea"/>
              <a:cs typeface="+mn-cs"/>
            </a:endParaRPr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D511BFA4-E4F4-4CD3-BAE4-57B97850838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8795" y="195226"/>
            <a:ext cx="4513691" cy="881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57357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ADB2557-7CA1-441F-A343-E4E50C503F4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E29AE79A-F113-4ABB-B9E5-A2E206848BC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i-FI"/>
          </a:p>
        </p:txBody>
      </p:sp>
      <p:pic>
        <p:nvPicPr>
          <p:cNvPr id="7" name="Kuva 6">
            <a:extLst>
              <a:ext uri="{FF2B5EF4-FFF2-40B4-BE49-F238E27FC236}">
                <a16:creationId xmlns:a16="http://schemas.microsoft.com/office/drawing/2014/main" id="{EC326072-435F-4864-A465-6B7AFC73545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9" name="Tekstiruutu 8">
            <a:extLst>
              <a:ext uri="{FF2B5EF4-FFF2-40B4-BE49-F238E27FC236}">
                <a16:creationId xmlns:a16="http://schemas.microsoft.com/office/drawing/2014/main" id="{193A32F5-DE2C-422F-A055-D26849B4DE07}"/>
              </a:ext>
            </a:extLst>
          </p:cNvPr>
          <p:cNvSpPr txBox="1"/>
          <p:nvPr/>
        </p:nvSpPr>
        <p:spPr>
          <a:xfrm>
            <a:off x="2066012" y="2911797"/>
            <a:ext cx="9144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sz="5400" dirty="0"/>
              <a:t>Tavoitteena terveet ja toimintakykyiset eurooppalaiset</a:t>
            </a:r>
            <a:endParaRPr kumimoji="0" lang="fi-FI" sz="5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mplitude Bold" panose="02000806050000020004" pitchFamily="50" charset="0"/>
              <a:ea typeface="+mn-ea"/>
              <a:cs typeface="+mn-cs"/>
            </a:endParaRPr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D511BFA4-E4F4-4CD3-BAE4-57B97850838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7826" y="190355"/>
            <a:ext cx="9389473" cy="1832883"/>
          </a:xfrm>
          <a:prstGeom prst="rect">
            <a:avLst/>
          </a:prstGeom>
        </p:spPr>
      </p:pic>
      <p:sp>
        <p:nvSpPr>
          <p:cNvPr id="12" name="Tekstiruutu 11">
            <a:extLst>
              <a:ext uri="{FF2B5EF4-FFF2-40B4-BE49-F238E27FC236}">
                <a16:creationId xmlns:a16="http://schemas.microsoft.com/office/drawing/2014/main" id="{38380EAB-36DC-4630-96BA-50AEC8B6B066}"/>
              </a:ext>
            </a:extLst>
          </p:cNvPr>
          <p:cNvSpPr txBox="1"/>
          <p:nvPr/>
        </p:nvSpPr>
        <p:spPr>
          <a:xfrm>
            <a:off x="2093842" y="6146358"/>
            <a:ext cx="9324231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2400" b="0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mplitude Light" panose="02000606040000020004" pitchFamily="50" charset="0"/>
                <a:ea typeface="+mn-ea"/>
                <a:cs typeface="+mn-cs"/>
              </a:rPr>
              <a:t>Aivoliitto, </a:t>
            </a:r>
            <a:r>
              <a:rPr kumimoji="0" lang="fi-FI" sz="2400" b="0" i="0" u="none" strike="noStrike" kern="1200" cap="none" spc="0" normalizeH="0" baseline="3000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mplitude Light" panose="02000606040000020004" pitchFamily="50" charset="0"/>
                <a:ea typeface="+mn-ea"/>
                <a:cs typeface="+mn-cs"/>
              </a:rPr>
              <a:t>Filha</a:t>
            </a:r>
            <a:r>
              <a:rPr kumimoji="0" lang="fi-FI" sz="2400" b="0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mplitude Light" panose="02000606040000020004" pitchFamily="50" charset="0"/>
                <a:ea typeface="+mn-ea"/>
                <a:cs typeface="+mn-cs"/>
              </a:rPr>
              <a:t>, Hengitysliitto, Diabetesliitto, Sydänliitto </a:t>
            </a:r>
            <a:br>
              <a:rPr kumimoji="0" lang="fi-FI" sz="2400" b="0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mplitude Light" panose="02000606040000020004" pitchFamily="50" charset="0"/>
                <a:ea typeface="+mn-ea"/>
                <a:cs typeface="+mn-cs"/>
              </a:rPr>
            </a:br>
            <a:r>
              <a:rPr kumimoji="0" lang="fi-FI" sz="2400" b="0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mplitude Light" panose="02000606040000020004" pitchFamily="50" charset="0"/>
                <a:ea typeface="+mn-ea"/>
                <a:cs typeface="+mn-cs"/>
              </a:rPr>
              <a:t>ja Syöpäjärjestöt sekä Suomalainen Lääkäriseura Duodecim.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398510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ADB2557-7CA1-441F-A343-E4E50C503F4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E29AE79A-F113-4ABB-B9E5-A2E206848BC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i-FI"/>
          </a:p>
        </p:txBody>
      </p:sp>
      <p:pic>
        <p:nvPicPr>
          <p:cNvPr id="7" name="Kuva 6">
            <a:extLst>
              <a:ext uri="{FF2B5EF4-FFF2-40B4-BE49-F238E27FC236}">
                <a16:creationId xmlns:a16="http://schemas.microsoft.com/office/drawing/2014/main" id="{EC326072-435F-4864-A465-6B7AFC73545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9" name="Tekstiruutu 8">
            <a:extLst>
              <a:ext uri="{FF2B5EF4-FFF2-40B4-BE49-F238E27FC236}">
                <a16:creationId xmlns:a16="http://schemas.microsoft.com/office/drawing/2014/main" id="{193A32F5-DE2C-422F-A055-D26849B4DE07}"/>
              </a:ext>
            </a:extLst>
          </p:cNvPr>
          <p:cNvSpPr txBox="1"/>
          <p:nvPr/>
        </p:nvSpPr>
        <p:spPr>
          <a:xfrm>
            <a:off x="2066012" y="2911797"/>
            <a:ext cx="91440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fi-FI" sz="2400" dirty="0"/>
              <a:t>EU-alueella diagnosoidaan vuosittain liki 3 miljoonaa syöpää.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fi-FI" sz="2400" dirty="0"/>
              <a:t>Sydän- ja verisuonisairauksia sairastaa yli 60 miljoonaa eurooppalaista.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fi-FI" sz="2400" dirty="0"/>
              <a:t>Yli 10 prosentilla on krooninen keuhkosairaus.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fi-FI" sz="2400" dirty="0"/>
              <a:t>Diabetesdiagnoosi löytyy 61 miljoonalta eurooppalaiselta.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fi-FI" sz="2400" dirty="0"/>
              <a:t>Määrät ovat kasvavia.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i-FI" sz="240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mplitude Bold" panose="02000806050000020004" pitchFamily="50" charset="0"/>
              <a:ea typeface="+mn-ea"/>
              <a:cs typeface="+mn-cs"/>
            </a:endParaRPr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D511BFA4-E4F4-4CD3-BAE4-57B97850838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7826" y="190355"/>
            <a:ext cx="9389473" cy="1832883"/>
          </a:xfrm>
          <a:prstGeom prst="rect">
            <a:avLst/>
          </a:prstGeom>
        </p:spPr>
      </p:pic>
      <p:sp>
        <p:nvSpPr>
          <p:cNvPr id="12" name="Tekstiruutu 11">
            <a:extLst>
              <a:ext uri="{FF2B5EF4-FFF2-40B4-BE49-F238E27FC236}">
                <a16:creationId xmlns:a16="http://schemas.microsoft.com/office/drawing/2014/main" id="{38380EAB-36DC-4630-96BA-50AEC8B6B066}"/>
              </a:ext>
            </a:extLst>
          </p:cNvPr>
          <p:cNvSpPr txBox="1"/>
          <p:nvPr/>
        </p:nvSpPr>
        <p:spPr>
          <a:xfrm>
            <a:off x="2093842" y="6146358"/>
            <a:ext cx="9324231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2400" b="0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mplitude Light" panose="02000606040000020004" pitchFamily="50" charset="0"/>
                <a:ea typeface="+mn-ea"/>
                <a:cs typeface="+mn-cs"/>
              </a:rPr>
              <a:t>Aivoliitto, </a:t>
            </a:r>
            <a:r>
              <a:rPr kumimoji="0" lang="fi-FI" sz="2400" b="0" i="0" u="none" strike="noStrike" kern="1200" cap="none" spc="0" normalizeH="0" baseline="3000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mplitude Light" panose="02000606040000020004" pitchFamily="50" charset="0"/>
                <a:ea typeface="+mn-ea"/>
                <a:cs typeface="+mn-cs"/>
              </a:rPr>
              <a:t>Filha</a:t>
            </a:r>
            <a:r>
              <a:rPr kumimoji="0" lang="fi-FI" sz="2400" b="0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mplitude Light" panose="02000606040000020004" pitchFamily="50" charset="0"/>
                <a:ea typeface="+mn-ea"/>
                <a:cs typeface="+mn-cs"/>
              </a:rPr>
              <a:t>, Hengitysliitto, Diabetesliitto, Sydänliitto </a:t>
            </a:r>
            <a:br>
              <a:rPr kumimoji="0" lang="fi-FI" sz="2400" b="0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mplitude Light" panose="02000606040000020004" pitchFamily="50" charset="0"/>
                <a:ea typeface="+mn-ea"/>
                <a:cs typeface="+mn-cs"/>
              </a:rPr>
            </a:br>
            <a:r>
              <a:rPr kumimoji="0" lang="fi-FI" sz="2400" b="0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mplitude Light" panose="02000606040000020004" pitchFamily="50" charset="0"/>
                <a:ea typeface="+mn-ea"/>
                <a:cs typeface="+mn-cs"/>
              </a:rPr>
              <a:t>ja Syöpäjärjestöt sekä Suomalainen Lääkäriseura Duodecim.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446268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ADB2557-7CA1-441F-A343-E4E50C503F4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E29AE79A-F113-4ABB-B9E5-A2E206848BC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i-FI"/>
          </a:p>
        </p:txBody>
      </p:sp>
      <p:pic>
        <p:nvPicPr>
          <p:cNvPr id="7" name="Kuva 6">
            <a:extLst>
              <a:ext uri="{FF2B5EF4-FFF2-40B4-BE49-F238E27FC236}">
                <a16:creationId xmlns:a16="http://schemas.microsoft.com/office/drawing/2014/main" id="{EC326072-435F-4864-A465-6B7AFC73545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9" name="Tekstiruutu 8">
            <a:extLst>
              <a:ext uri="{FF2B5EF4-FFF2-40B4-BE49-F238E27FC236}">
                <a16:creationId xmlns:a16="http://schemas.microsoft.com/office/drawing/2014/main" id="{193A32F5-DE2C-422F-A055-D26849B4DE07}"/>
              </a:ext>
            </a:extLst>
          </p:cNvPr>
          <p:cNvSpPr txBox="1"/>
          <p:nvPr/>
        </p:nvSpPr>
        <p:spPr>
          <a:xfrm>
            <a:off x="2066012" y="2911797"/>
            <a:ext cx="91440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sz="2400" dirty="0"/>
              <a:t>1) Ihmisten terveyden perustaksi tarvitaan vastuullista ympäristöpolitiikkaa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sz="2400" dirty="0"/>
              <a:t>2) Ehkäistään sairauksia tupakka- ja nikotiinipolitiikalla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sz="2400" dirty="0"/>
              <a:t>3) Alkoholipolitiikka on terveyspolitiikkaa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sz="2400" dirty="0"/>
              <a:t>4) Kohti ihmisille ja ympäristölle kestävämpää ravitsemusta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sz="2400" dirty="0"/>
              <a:t>5) Markkinointia rajoitettava lasten ja nuorten terveyden suojelemiseksi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sz="2400" dirty="0"/>
              <a:t>6) Lääkkeiden saatavuus ja turvallisuus taattava </a:t>
            </a:r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D511BFA4-E4F4-4CD3-BAE4-57B97850838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7826" y="190355"/>
            <a:ext cx="9389473" cy="1832883"/>
          </a:xfrm>
          <a:prstGeom prst="rect">
            <a:avLst/>
          </a:prstGeom>
        </p:spPr>
      </p:pic>
      <p:sp>
        <p:nvSpPr>
          <p:cNvPr id="12" name="Tekstiruutu 11">
            <a:extLst>
              <a:ext uri="{FF2B5EF4-FFF2-40B4-BE49-F238E27FC236}">
                <a16:creationId xmlns:a16="http://schemas.microsoft.com/office/drawing/2014/main" id="{38380EAB-36DC-4630-96BA-50AEC8B6B066}"/>
              </a:ext>
            </a:extLst>
          </p:cNvPr>
          <p:cNvSpPr txBox="1"/>
          <p:nvPr/>
        </p:nvSpPr>
        <p:spPr>
          <a:xfrm>
            <a:off x="2093842" y="6146358"/>
            <a:ext cx="9324231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2400" b="0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mplitude Light" panose="02000606040000020004" pitchFamily="50" charset="0"/>
                <a:ea typeface="+mn-ea"/>
                <a:cs typeface="+mn-cs"/>
              </a:rPr>
              <a:t>Aivoliitto, </a:t>
            </a:r>
            <a:r>
              <a:rPr kumimoji="0" lang="fi-FI" sz="2400" b="0" i="0" u="none" strike="noStrike" kern="1200" cap="none" spc="0" normalizeH="0" baseline="3000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mplitude Light" panose="02000606040000020004" pitchFamily="50" charset="0"/>
                <a:ea typeface="+mn-ea"/>
                <a:cs typeface="+mn-cs"/>
              </a:rPr>
              <a:t>Filha</a:t>
            </a:r>
            <a:r>
              <a:rPr kumimoji="0" lang="fi-FI" sz="2400" b="0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mplitude Light" panose="02000606040000020004" pitchFamily="50" charset="0"/>
                <a:ea typeface="+mn-ea"/>
                <a:cs typeface="+mn-cs"/>
              </a:rPr>
              <a:t>, Hengitysliitto, Diabetesliitto, Sydänliitto </a:t>
            </a:r>
            <a:br>
              <a:rPr kumimoji="0" lang="fi-FI" sz="2400" b="0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mplitude Light" panose="02000606040000020004" pitchFamily="50" charset="0"/>
                <a:ea typeface="+mn-ea"/>
                <a:cs typeface="+mn-cs"/>
              </a:rPr>
            </a:br>
            <a:r>
              <a:rPr kumimoji="0" lang="fi-FI" sz="2400" b="0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mplitude Light" panose="02000606040000020004" pitchFamily="50" charset="0"/>
                <a:ea typeface="+mn-ea"/>
                <a:cs typeface="+mn-cs"/>
              </a:rPr>
              <a:t>ja Syöpäjärjestöt sekä Suomalainen Lääkäriseura Duodecim.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60695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kstiruutu 7">
            <a:extLst>
              <a:ext uri="{FF2B5EF4-FFF2-40B4-BE49-F238E27FC236}">
                <a16:creationId xmlns:a16="http://schemas.microsoft.com/office/drawing/2014/main" id="{97665F96-35D9-46E4-AADC-CA3CE1F5F88E}"/>
              </a:ext>
            </a:extLst>
          </p:cNvPr>
          <p:cNvSpPr txBox="1"/>
          <p:nvPr/>
        </p:nvSpPr>
        <p:spPr>
          <a:xfrm>
            <a:off x="1908313" y="2680954"/>
            <a:ext cx="818984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i-FI" sz="2800" b="0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Poliittisilla päätöksillä tulee lisätä yhtä aikaa sekä ihmisten hyvinvointia että luonnon ja ilmaston kestävyyttä.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fi-FI" sz="2800" b="0" i="0" u="none" strike="noStrike" kern="1200" cap="none" spc="0" normalizeH="0" baseline="3000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i-FI" sz="2800" b="0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Ilmastopolitiikan tavoitteista on pidettävä kiinni. Päästövähennystavoitetta on kiristettävä, jotta ilmastolakiin kirjattu tavoite hiilineutraaliudesta vuonna 2050 toteutuu. 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fi-FI" sz="2800" b="0" i="0" u="none" strike="noStrike" kern="1200" cap="none" spc="0" normalizeH="0" baseline="3000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i-FI" sz="2800" b="0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Luontokato on pysäytettävä ja käännettävä luonnon monimuotoisuuden kehitys myönteiseksi vuoteen 2030 mennessä.</a:t>
            </a:r>
          </a:p>
        </p:txBody>
      </p:sp>
      <p:sp>
        <p:nvSpPr>
          <p:cNvPr id="9" name="Tekstiruutu 8">
            <a:extLst>
              <a:ext uri="{FF2B5EF4-FFF2-40B4-BE49-F238E27FC236}">
                <a16:creationId xmlns:a16="http://schemas.microsoft.com/office/drawing/2014/main" id="{193A32F5-DE2C-422F-A055-D26849B4DE07}"/>
              </a:ext>
            </a:extLst>
          </p:cNvPr>
          <p:cNvSpPr txBox="1"/>
          <p:nvPr/>
        </p:nvSpPr>
        <p:spPr>
          <a:xfrm>
            <a:off x="1908313" y="1388421"/>
            <a:ext cx="9144000" cy="9951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marR="0" lvl="0" indent="-7429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fi-FI" sz="4400" b="0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Ink Free" panose="03080402000500000000" pitchFamily="66" charset="0"/>
                <a:ea typeface="+mn-ea"/>
                <a:cs typeface="+mn-cs"/>
              </a:rPr>
              <a:t>Ihmisten terveyden perustaksi tarvitaan vastuullista ympäristöpolitiikkaa </a:t>
            </a:r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D511BFA4-E4F4-4CD3-BAE4-57B97850838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8795" y="195226"/>
            <a:ext cx="4513691" cy="881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80451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kstiruutu 7">
            <a:extLst>
              <a:ext uri="{FF2B5EF4-FFF2-40B4-BE49-F238E27FC236}">
                <a16:creationId xmlns:a16="http://schemas.microsoft.com/office/drawing/2014/main" id="{97665F96-35D9-46E4-AADC-CA3CE1F5F88E}"/>
              </a:ext>
            </a:extLst>
          </p:cNvPr>
          <p:cNvSpPr txBox="1"/>
          <p:nvPr/>
        </p:nvSpPr>
        <p:spPr>
          <a:xfrm>
            <a:off x="1908313" y="2680954"/>
            <a:ext cx="8189844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marR="0" lvl="0" indent="-5715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i-FI" sz="2800" b="0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Ilmastonmuutoksen ja luontokadon hillitseminen ja varautuminen on tehtävä sosiaalisesti oikeudenmukaisella tavalla ja erityisesti haavoittuvassa asemassa olevia ryhmiä suojellen.</a:t>
            </a:r>
          </a:p>
          <a:p>
            <a:pPr marL="571500" marR="0" lvl="0" indent="-5715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fi-FI" sz="2800" b="0" i="0" u="none" strike="noStrike" kern="1200" cap="none" spc="0" normalizeH="0" baseline="3000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ea typeface="+mn-ea"/>
              <a:cs typeface="+mn-cs"/>
            </a:endParaRPr>
          </a:p>
          <a:p>
            <a:pPr marL="571500" marR="0" lvl="0" indent="-5715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i-FI" sz="2800" b="0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Ilmanlaatudirektiivissä on säädettävä ilmanlaadun raja-arvot täysin WHO:n suositusten mukaan. Raja-arvoja on muokattava ajassa automaattisesti viimeisimpään tieteelliseen tutkimusnäyttöön perustuen. </a:t>
            </a:r>
          </a:p>
          <a:p>
            <a:pPr marL="571500" marR="0" lvl="0" indent="-5715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fi-FI" sz="2800" b="0" i="0" u="none" strike="noStrike" kern="1200" cap="none" spc="0" normalizeH="0" baseline="3000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ea typeface="+mn-ea"/>
              <a:cs typeface="+mn-cs"/>
            </a:endParaRPr>
          </a:p>
          <a:p>
            <a:pPr marL="571500" marR="0" lvl="0" indent="-5715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i-FI" sz="2800" b="0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Poliittisessa päätöksenteossa tulee arvioida ja ottaa huomioon päätösten ilmasto- ja luontovaikutukset sekä vaikutukset ihmisten terveyteen ja hyvinvointiin. Tulee lisätä ymmärrystä ja tutkimusta terveyden, ympäristön ja talouden yhteydestä.</a:t>
            </a:r>
          </a:p>
        </p:txBody>
      </p:sp>
      <p:sp>
        <p:nvSpPr>
          <p:cNvPr id="9" name="Tekstiruutu 8">
            <a:extLst>
              <a:ext uri="{FF2B5EF4-FFF2-40B4-BE49-F238E27FC236}">
                <a16:creationId xmlns:a16="http://schemas.microsoft.com/office/drawing/2014/main" id="{193A32F5-DE2C-422F-A055-D26849B4DE07}"/>
              </a:ext>
            </a:extLst>
          </p:cNvPr>
          <p:cNvSpPr txBox="1"/>
          <p:nvPr/>
        </p:nvSpPr>
        <p:spPr>
          <a:xfrm>
            <a:off x="1908313" y="1388421"/>
            <a:ext cx="9144000" cy="9951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marR="0" lvl="0" indent="-7429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fi-FI" sz="4400" b="0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Ink Free" panose="03080402000500000000" pitchFamily="66" charset="0"/>
                <a:ea typeface="+mn-ea"/>
                <a:cs typeface="+mn-cs"/>
              </a:rPr>
              <a:t>Ihmisten terveyden perustaksi tarvitaan vastuullista ympäristöpolitiikkaa </a:t>
            </a:r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D511BFA4-E4F4-4CD3-BAE4-57B97850838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8795" y="195226"/>
            <a:ext cx="4513691" cy="881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17277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kstiruutu 7">
            <a:extLst>
              <a:ext uri="{FF2B5EF4-FFF2-40B4-BE49-F238E27FC236}">
                <a16:creationId xmlns:a16="http://schemas.microsoft.com/office/drawing/2014/main" id="{97665F96-35D9-46E4-AADC-CA3CE1F5F88E}"/>
              </a:ext>
            </a:extLst>
          </p:cNvPr>
          <p:cNvSpPr txBox="1"/>
          <p:nvPr/>
        </p:nvSpPr>
        <p:spPr>
          <a:xfrm>
            <a:off x="1908313" y="2680954"/>
            <a:ext cx="8189844" cy="39908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i-FI" sz="2800" b="0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Tulee luoda nikotiiniton sukupolvi vuoteen 2040 mennessä. On selvitettävä, onko oikeudellisesti mahdollista kieltää koko EU:n alueella tupakka- ja nikotiinituotteiden myynti ja hallussapito pysyvästi 1.1.2012 jälkeen syntyneiltä.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fi-FI" sz="2800" b="0" i="0" u="none" strike="noStrike" kern="1200" cap="none" spc="0" normalizeH="0" baseline="3000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fi-FI" sz="2800" baseline="30000" dirty="0">
                <a:solidFill>
                  <a:srgbClr val="000000"/>
                </a:solidFill>
              </a:rPr>
              <a:t>K</a:t>
            </a:r>
            <a:r>
              <a:rPr kumimoji="0" lang="fi-FI" sz="2800" b="0" i="0" u="none" strike="noStrike" kern="1200" cap="none" spc="0" normalizeH="0" baseline="3000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aikista</a:t>
            </a:r>
            <a:r>
              <a:rPr kumimoji="0" lang="fi-FI" sz="2800" b="0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tupakka- ja nikotiinituotteiden pakkauksista tulee tehdä tuotemerkittömiä. Varoitustekstit tulee painaa myös yksittäisiin tupakka- ja nikotiinituotteisiin.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fi-FI" sz="2800" b="0" i="0" u="none" strike="noStrike" kern="1200" cap="none" spc="0" normalizeH="0" baseline="3000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i-FI" sz="2800" b="0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Tunnusomaiset maut tulee kieltää kaikilta tupakka- ja nikotiinituotteilta mukaan lukien lääkelain alaiset vieroitustuotteet. Ainoa sallittu maku olisi tupakka.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4400" b="0" i="0" u="none" strike="noStrike" kern="1200" cap="none" spc="0" normalizeH="0" baseline="3000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Ink Free" panose="03080402000500000000" pitchFamily="66" charset="0"/>
              <a:ea typeface="+mn-ea"/>
              <a:cs typeface="+mn-cs"/>
            </a:endParaRPr>
          </a:p>
        </p:txBody>
      </p:sp>
      <p:sp>
        <p:nvSpPr>
          <p:cNvPr id="9" name="Tekstiruutu 8">
            <a:extLst>
              <a:ext uri="{FF2B5EF4-FFF2-40B4-BE49-F238E27FC236}">
                <a16:creationId xmlns:a16="http://schemas.microsoft.com/office/drawing/2014/main" id="{193A32F5-DE2C-422F-A055-D26849B4DE07}"/>
              </a:ext>
            </a:extLst>
          </p:cNvPr>
          <p:cNvSpPr txBox="1"/>
          <p:nvPr/>
        </p:nvSpPr>
        <p:spPr>
          <a:xfrm>
            <a:off x="1908313" y="1388421"/>
            <a:ext cx="9144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4800" b="0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Ink Free" panose="03080402000500000000" pitchFamily="66" charset="0"/>
                <a:ea typeface="+mn-ea"/>
                <a:cs typeface="+mn-cs"/>
              </a:rPr>
              <a:t>2. Ehkäistään sairauksia tupakka- ja nikotiinipolitiikalla</a:t>
            </a:r>
            <a:endParaRPr kumimoji="0" lang="fi-FI" sz="4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mplitude Bold" panose="02000806050000020004" pitchFamily="50" charset="0"/>
              <a:ea typeface="+mn-ea"/>
              <a:cs typeface="+mn-cs"/>
            </a:endParaRPr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D511BFA4-E4F4-4CD3-BAE4-57B97850838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8795" y="195226"/>
            <a:ext cx="4513691" cy="881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93190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kstiruutu 7">
            <a:extLst>
              <a:ext uri="{FF2B5EF4-FFF2-40B4-BE49-F238E27FC236}">
                <a16:creationId xmlns:a16="http://schemas.microsoft.com/office/drawing/2014/main" id="{97665F96-35D9-46E4-AADC-CA3CE1F5F88E}"/>
              </a:ext>
            </a:extLst>
          </p:cNvPr>
          <p:cNvSpPr txBox="1"/>
          <p:nvPr/>
        </p:nvSpPr>
        <p:spPr>
          <a:xfrm>
            <a:off x="1908313" y="2680954"/>
            <a:ext cx="8189844" cy="43601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i-FI" sz="2800" b="0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Kaikki tupakka- ja nikotiinituotteita koskevat käsitteet tulee harmonisoida koko EU:ssa.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i-FI" sz="2800" b="0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Tupakka- ja nikotiinituotteiden etä- ja verkkomyynti tulee kieltää. 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i-FI" sz="2800" b="0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Tupakkafiltterit tulee kieltää sekä ihmisten että luonnon suojelemiseksi.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i-FI" sz="2800" b="0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Uusia tupakka- ja nikotiinituotteita ei saa markkinoida vieroitukseen tarkoitettuna.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i-FI" sz="2800" b="0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Tupakkaverodirektiiviin tulee sisällyttää uudet tupakka- ja nikotiinituotteet, kuten sähkösavukenesteet ja nikotiinipussit. 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i-FI" sz="2800" b="0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Tupakkaverodirektiivissä tulee säätää mahdollisimman korkeista veroista kaikille tupakka- ja nikotiinituotteille, jotta voidaan vähentää kulutusta ja jotta tuotteiden hintaero eri maissa ei kasva liian suureksi.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fi-FI" sz="3200" b="0" i="0" u="none" strike="noStrike" kern="1200" cap="none" spc="0" normalizeH="0" baseline="3000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fi-FI" sz="3200" b="0" i="0" u="none" strike="noStrike" kern="1200" cap="none" spc="0" normalizeH="0" baseline="3000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4400" b="0" i="0" u="none" strike="noStrike" kern="1200" cap="none" spc="0" normalizeH="0" baseline="3000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Ink Free" panose="03080402000500000000" pitchFamily="66" charset="0"/>
              <a:ea typeface="+mn-ea"/>
              <a:cs typeface="+mn-cs"/>
            </a:endParaRPr>
          </a:p>
        </p:txBody>
      </p:sp>
      <p:sp>
        <p:nvSpPr>
          <p:cNvPr id="9" name="Tekstiruutu 8">
            <a:extLst>
              <a:ext uri="{FF2B5EF4-FFF2-40B4-BE49-F238E27FC236}">
                <a16:creationId xmlns:a16="http://schemas.microsoft.com/office/drawing/2014/main" id="{193A32F5-DE2C-422F-A055-D26849B4DE07}"/>
              </a:ext>
            </a:extLst>
          </p:cNvPr>
          <p:cNvSpPr txBox="1"/>
          <p:nvPr/>
        </p:nvSpPr>
        <p:spPr>
          <a:xfrm>
            <a:off x="1908313" y="1388421"/>
            <a:ext cx="9144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4800" b="0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Ink Free" panose="03080402000500000000" pitchFamily="66" charset="0"/>
                <a:ea typeface="+mn-ea"/>
                <a:cs typeface="+mn-cs"/>
              </a:rPr>
              <a:t>2. Ehkäistään sairauksia tupakka- ja nikotiinipolitiikalla</a:t>
            </a:r>
            <a:endParaRPr kumimoji="0" lang="fi-FI" sz="4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mplitude Bold" panose="02000806050000020004" pitchFamily="50" charset="0"/>
              <a:ea typeface="+mn-ea"/>
              <a:cs typeface="+mn-cs"/>
            </a:endParaRPr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D511BFA4-E4F4-4CD3-BAE4-57B97850838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8795" y="195226"/>
            <a:ext cx="4513691" cy="881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12411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kstiruutu 7">
            <a:extLst>
              <a:ext uri="{FF2B5EF4-FFF2-40B4-BE49-F238E27FC236}">
                <a16:creationId xmlns:a16="http://schemas.microsoft.com/office/drawing/2014/main" id="{97665F96-35D9-46E4-AADC-CA3CE1F5F88E}"/>
              </a:ext>
            </a:extLst>
          </p:cNvPr>
          <p:cNvSpPr txBox="1"/>
          <p:nvPr/>
        </p:nvSpPr>
        <p:spPr>
          <a:xfrm>
            <a:off x="1908313" y="2107096"/>
            <a:ext cx="8179904" cy="39908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i-FI" sz="2800" b="0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Kaikkien alkoholituotteiden etiketteihin on säädettävä pakolliset ainesosaluettelot ja ravintoarvoilmoitukset, kuten muillakin elintarvikkeilla on.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fi-FI" sz="2800" b="0" i="0" u="none" strike="noStrike" kern="1200" cap="none" spc="0" normalizeH="0" baseline="3000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i-FI" sz="2800" b="0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Alkoholituotteiden etiketteihin on otettava käyttöön pakolliset terveysvaroitukset, joissa kerrotaan mm. alkoholin syöpävaarallisuudesta, kuten EU:n syöväntorjuntasuunnitelmassa on päätetty.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fi-FI" sz="2800" b="0" i="0" u="none" strike="noStrike" kern="1200" cap="none" spc="0" normalizeH="0" baseline="3000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i-FI" sz="2800" b="0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Alkoholia koskevissa päätöksissä on arvioitava kattavasti niiden sosiaali- ja terveyspoliittiset vaikutukset. Alkoholipoliittisilla päätöksillä tulee pyrkiä suojelemaan lapsia ja nuoria alkoholin aiheuttamilta haitoilta.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i-FI" sz="2800" b="0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EU:n tulee laatia alkoholistrategia jatkamaan vuoden 2006 tehdyn alkoholistrategian myötä aloitettua työtä.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4400" b="0" i="0" u="none" strike="noStrike" kern="1200" cap="none" spc="0" normalizeH="0" baseline="3000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Ink Free" panose="03080402000500000000" pitchFamily="66" charset="0"/>
              <a:ea typeface="+mn-ea"/>
              <a:cs typeface="+mn-cs"/>
            </a:endParaRPr>
          </a:p>
        </p:txBody>
      </p:sp>
      <p:sp>
        <p:nvSpPr>
          <p:cNvPr id="9" name="Tekstiruutu 8">
            <a:extLst>
              <a:ext uri="{FF2B5EF4-FFF2-40B4-BE49-F238E27FC236}">
                <a16:creationId xmlns:a16="http://schemas.microsoft.com/office/drawing/2014/main" id="{193A32F5-DE2C-422F-A055-D26849B4DE07}"/>
              </a:ext>
            </a:extLst>
          </p:cNvPr>
          <p:cNvSpPr txBox="1"/>
          <p:nvPr/>
        </p:nvSpPr>
        <p:spPr>
          <a:xfrm>
            <a:off x="1908313" y="1388422"/>
            <a:ext cx="869673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fi-FI" sz="4800" baseline="30000" dirty="0">
                <a:solidFill>
                  <a:srgbClr val="000000"/>
                </a:solidFill>
                <a:latin typeface="Ink Free" panose="03080402000500000000" pitchFamily="66" charset="0"/>
              </a:rPr>
              <a:t>3</a:t>
            </a:r>
            <a:r>
              <a:rPr kumimoji="0" lang="fi-FI" sz="4800" b="0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Ink Free" panose="03080402000500000000" pitchFamily="66" charset="0"/>
                <a:ea typeface="+mn-ea"/>
                <a:cs typeface="+mn-cs"/>
              </a:rPr>
              <a:t>. Alkoholipolitiikka on terveyspolitiikkaa</a:t>
            </a:r>
          </a:p>
          <a:p>
            <a:pPr marL="685800" marR="0" lvl="0" indent="-6858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fi-FI" sz="4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mplitude Bold" panose="02000806050000020004" pitchFamily="50" charset="0"/>
              <a:ea typeface="+mn-ea"/>
              <a:cs typeface="+mn-cs"/>
            </a:endParaRPr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D511BFA4-E4F4-4CD3-BAE4-57B97850838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8795" y="195226"/>
            <a:ext cx="4513691" cy="881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8798035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224</TotalTime>
  <Words>832</Words>
  <Application>Microsoft Office PowerPoint</Application>
  <PresentationFormat>Laajakuva</PresentationFormat>
  <Paragraphs>86</Paragraphs>
  <Slides>14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6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14</vt:i4>
      </vt:variant>
    </vt:vector>
  </HeadingPairs>
  <TitlesOfParts>
    <vt:vector size="21" baseType="lpstr">
      <vt:lpstr>Amplitude Bold</vt:lpstr>
      <vt:lpstr>Amplitude Light</vt:lpstr>
      <vt:lpstr>Arial</vt:lpstr>
      <vt:lpstr>Calibri</vt:lpstr>
      <vt:lpstr>Calibri Light</vt:lpstr>
      <vt:lpstr>Ink Free</vt:lpstr>
      <vt:lpstr>1_Office-teema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Mikko Pousi</dc:creator>
  <cp:lastModifiedBy>Mikko Pousi</cp:lastModifiedBy>
  <cp:revision>1</cp:revision>
  <dcterms:created xsi:type="dcterms:W3CDTF">2024-01-22T11:22:16Z</dcterms:created>
  <dcterms:modified xsi:type="dcterms:W3CDTF">2024-01-25T15:01:42Z</dcterms:modified>
</cp:coreProperties>
</file>