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67" r:id="rId4"/>
    <p:sldId id="272" r:id="rId5"/>
    <p:sldId id="259" r:id="rId6"/>
    <p:sldId id="268" r:id="rId7"/>
    <p:sldId id="262" r:id="rId8"/>
    <p:sldId id="269" r:id="rId9"/>
    <p:sldId id="263" r:id="rId10"/>
    <p:sldId id="264" r:id="rId11"/>
    <p:sldId id="265" r:id="rId12"/>
    <p:sldId id="266" r:id="rId13"/>
    <p:sldId id="270" r:id="rId14"/>
    <p:sldId id="271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746E52-B60E-4DBB-9D74-D678C2C3C8A9}" v="6" dt="2024-01-25T14:57:13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ko Pousi" userId="26cdf4d1-6615-46f4-8cdb-292a90a50fcf" providerId="ADAL" clId="{D2746E52-B60E-4DBB-9D74-D678C2C3C8A9}"/>
    <pc:docChg chg="addSld modSld sldOrd">
      <pc:chgData name="Mikko Pousi" userId="26cdf4d1-6615-46f4-8cdb-292a90a50fcf" providerId="ADAL" clId="{D2746E52-B60E-4DBB-9D74-D678C2C3C8A9}" dt="2024-01-25T15:01:33.938" v="17"/>
      <pc:docMkLst>
        <pc:docMk/>
      </pc:docMkLst>
      <pc:sldChg chg="ord">
        <pc:chgData name="Mikko Pousi" userId="26cdf4d1-6615-46f4-8cdb-292a90a50fcf" providerId="ADAL" clId="{D2746E52-B60E-4DBB-9D74-D678C2C3C8A9}" dt="2024-01-25T15:01:33.938" v="17"/>
        <pc:sldMkLst>
          <pc:docMk/>
          <pc:sldMk cId="3254409049" sldId="257"/>
        </pc:sldMkLst>
      </pc:sldChg>
      <pc:sldChg chg="modSp add mod modAnim">
        <pc:chgData name="Mikko Pousi" userId="26cdf4d1-6615-46f4-8cdb-292a90a50fcf" providerId="ADAL" clId="{D2746E52-B60E-4DBB-9D74-D678C2C3C8A9}" dt="2024-01-25T14:57:13.299" v="8"/>
        <pc:sldMkLst>
          <pc:docMk/>
          <pc:sldMk cId="1460695778" sldId="272"/>
        </pc:sldMkLst>
        <pc:spChg chg="mod">
          <ac:chgData name="Mikko Pousi" userId="26cdf4d1-6615-46f4-8cdb-292a90a50fcf" providerId="ADAL" clId="{D2746E52-B60E-4DBB-9D74-D678C2C3C8A9}" dt="2024-01-25T14:56:07.014" v="2"/>
          <ac:spMkLst>
            <pc:docMk/>
            <pc:sldMk cId="1460695778" sldId="272"/>
            <ac:spMk id="9" creationId="{193A32F5-DE2C-422F-A055-D26849B4DE07}"/>
          </ac:spMkLst>
        </pc:spChg>
      </pc:sldChg>
      <pc:sldChg chg="modSp add mod ord">
        <pc:chgData name="Mikko Pousi" userId="26cdf4d1-6615-46f4-8cdb-292a90a50fcf" providerId="ADAL" clId="{D2746E52-B60E-4DBB-9D74-D678C2C3C8A9}" dt="2024-01-25T15:01:08.995" v="15" actId="255"/>
        <pc:sldMkLst>
          <pc:docMk/>
          <pc:sldMk cId="3539851014" sldId="273"/>
        </pc:sldMkLst>
        <pc:spChg chg="mod">
          <ac:chgData name="Mikko Pousi" userId="26cdf4d1-6615-46f4-8cdb-292a90a50fcf" providerId="ADAL" clId="{D2746E52-B60E-4DBB-9D74-D678C2C3C8A9}" dt="2024-01-25T15:01:08.995" v="15" actId="255"/>
          <ac:spMkLst>
            <pc:docMk/>
            <pc:sldMk cId="3539851014" sldId="273"/>
            <ac:spMk id="9" creationId="{193A32F5-DE2C-422F-A055-D26849B4DE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5E6C95-3CC8-473C-BC1D-D54D7D147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C8A982F-D2F4-4969-B044-407D6A2F0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065311-C179-446D-8230-397553C9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7B543FB-1EAA-4141-9437-404B5D58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613B31A-7071-483F-B3DB-4C2DAD71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154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962E82-8EAB-4D18-9027-A03DDAD7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D2BADBE-08BF-4EB6-9F47-331132942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543105-759B-4D09-8E43-3E6CA1775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50E618-99B7-4E1F-988D-3B6D9211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990DC7-C3D7-458D-B0D7-8F512615F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748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91E4C74-1862-4A1A-A61C-27106C6DA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8E8DF96-6602-4680-951F-C3E7F96E0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6E7398-D33D-4EC2-AD2A-1D7D46EA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982C4D5-A261-4541-BBB8-C7E98235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7B6E2D-0CA5-4152-A759-9AE3F2B5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371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3508E7-542B-456E-875C-5F3DE396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9A591F-D628-44A9-8266-7814F9022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4CDF92A-D57F-4311-AF8E-491724AE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70AAE6-B3A6-48F9-89E1-E64F2D13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44FFD7C-95A9-4211-9016-215A9CA8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344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4FA7C3-C2E3-4F12-8411-C44B1675C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E4243BF-B607-4CFC-AC93-988E605AD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E31E6A-CE11-4BAD-ADBB-567C24D8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FBD41F-6EC6-490E-AB0C-4F9A2F46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6B435A-3FAD-4C53-BC07-A23F73EA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566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371F9E-B64E-44B4-80A1-3678F605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8A95E0-A17D-4179-95D7-C8CFB9C19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C2EC43D-6DDE-490C-A29A-271EDD824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3F4F08D-717D-4AD7-A6FA-AF94904B2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B73528-DF02-40FD-8B83-AD6BD9FD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5ABB32F-3AAA-4355-BC4A-D28AD920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4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333685-B093-450A-BEBC-8D0D53808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792CF9-B061-476D-B03C-91ADB1A30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2BC7ECD-533E-4001-99B1-F41689F1D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19055F-E4EE-4E41-87D8-BC8FCA0D06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584FD4-8118-4510-A6F9-A637D5206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2D4D3E2-63B1-4EB7-A60C-BA8A85F58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D349515-9171-43D7-B7A1-FB28AAAC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ECE5CB7-AE49-41C4-B542-CBA1240F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397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8DF23A-F3D1-491F-8363-73C023CE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06261F0-F6AB-42FB-9CD0-2D321D7E4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DD93925-761F-4834-BDA1-F53A2EB63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DD5DEA1-32BC-4B5D-9A4A-6DAF85AE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411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9DBD45D-612D-4740-84A3-78B69977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5D1D023-74E1-4FF7-A8D6-12AFE10B1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5217F38-0A50-4E51-A7DA-67D6E39B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012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FDFF91-5302-4E5A-B57F-7ADF93D3A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8ABA32-B53E-4E36-9FAB-089748D22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620CF1-288C-4029-A555-C4BF1BD9F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BB7B56F-901B-467F-888C-02648E0C2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75B37DF-8830-42AC-B405-9BE62F18C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140D726-B645-4C31-920C-7CB12F600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95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F91C5F-F62A-4CC9-A507-F955A963C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8403FFA-4CF5-4DEB-9F04-D18388B8F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8772104-9617-4905-94E5-139986587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1A47FBF-4D68-419E-860B-40CEB5C2E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7A53EF-05A5-4E6A-9271-5335EE53B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EFF8436-A39B-4EC1-A5B1-918140B8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010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9855C63-B3D7-4188-B051-EC683A189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2EFB61E-8DA4-48E6-99A5-63662ED9E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FA3748-A3C1-433B-8482-3681775DCF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E9BD-721C-4C8A-9DFE-4412473FCF1A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25AFCC-D2EA-4AAE-9457-566741EF1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F19B2B3-7E94-4B6F-B207-0469F28D2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F4148-8C7B-4554-9E7F-B4A9A0D252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258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DB2557-7CA1-441F-A343-E4E50C503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29AE79A-F113-4ABB-B9E5-A2E206848B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C326072-435F-4864-A465-6B7AFC735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2066012" y="2911797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/>
              <a:t>Tarttumattomilla sairauksilla tarkoitetaan • sydän- ja verisuonitauteja • diabetesta • syöpäsairauksia • hengityssairauksia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/>
              <a:t>Nämä kansansairaudet koskettavat tavalla tai toisella lähes jokaista eurooppalaista. Monet riski- ja suojatekijät ovat yhteneväisiä kansansairauksille, ja niihin kaikkiin voidaan vaikuttaa yhteiskunnallisilla päätöksillä.</a:t>
            </a: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26" y="190355"/>
            <a:ext cx="9389473" cy="1832883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38380EAB-36DC-4630-96BA-50AEC8B6B066}"/>
              </a:ext>
            </a:extLst>
          </p:cNvPr>
          <p:cNvSpPr txBox="1"/>
          <p:nvPr/>
        </p:nvSpPr>
        <p:spPr>
          <a:xfrm>
            <a:off x="2093842" y="6146358"/>
            <a:ext cx="93242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Aivoliitto, </a:t>
            </a:r>
            <a:r>
              <a:rPr kumimoji="0" lang="fi-FI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Filha</a:t>
            </a: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, Hengitysliitto, Diabetesliitto, Sydänliitto </a:t>
            </a:r>
            <a:b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</a:b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ja Syöpäjärjestöt sekä Suomalainen Lääkäriseura Duodecim.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40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680954"/>
            <a:ext cx="81898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Euroopan tasolla tulee päästä yhteiseen ymmärrykseen ja vahvistaa ravintosisältöprofiilit tai muulla tavoin yhteisesti määritellä kriteerit terveellisille ja epäterveellisille elintarvikkeille.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Jos ravintosisältöprofiileista ei päästä yhteisymmärrykseen, EU-maissa tulee olla käytössä tai kehittää kansallinen pakkausmerkintäjärjestelmä, joka pohjautuu kansallisiin ravitsemussuosituksiin.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EU:n yhteisen maatalouspolitiikan tavoitteeksi on otettava eläintuotannon vähentäminen.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1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4800" baseline="30000" dirty="0">
                <a:solidFill>
                  <a:srgbClr val="000000"/>
                </a:solidFill>
                <a:latin typeface="Ink Free" panose="03080402000500000000" pitchFamily="66" charset="0"/>
              </a:rPr>
              <a:t>4</a:t>
            </a:r>
            <a:r>
              <a:rPr kumimoji="0" lang="fi-FI" sz="4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. Kohti ihmisille ja ympäristölle kestävämpää ravitsemusta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79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680954"/>
            <a:ext cx="8189844" cy="370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800" baseline="30000" dirty="0">
                <a:solidFill>
                  <a:srgbClr val="000000"/>
                </a:solidFill>
              </a:rPr>
              <a:t>Tehokkaita toimia e</a:t>
            </a:r>
            <a:r>
              <a:rPr kumimoji="0" lang="fi-FI" sz="28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päterveellisten</a:t>
            </a: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elintarvikkeiden markkinoinnin rajoittamiseksi.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Kattava alkoholin markkinointikielto verkossa.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Tehokkaat ikärajavalvontajärjestelmät verkkoalustoille.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Algoritmien hyödyntäminen alkoholituotemerkkien näkyvyyden estämiseksi.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EU:lle kokonaisvaltainen toimintasuunnitelma lasten lihavuuden vähentämiseksi.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2007705" y="1388421"/>
            <a:ext cx="71859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4800" baseline="30000" dirty="0">
                <a:solidFill>
                  <a:srgbClr val="000000"/>
                </a:solidFill>
                <a:latin typeface="Ink Free" panose="03080402000500000000" pitchFamily="66" charset="0"/>
              </a:rPr>
              <a:t>5. Markkinointia rajoitettava lasten ja nuorten terveyden suojelemiseksi</a:t>
            </a:r>
            <a:endParaRPr kumimoji="0" lang="fi-FI" sz="4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4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156792"/>
            <a:ext cx="8160026" cy="44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säädettävä oikeudellisesti sitovat toimenpiteet kriittisten lääkkeiden toimitusvarmuuden takaamiseksi.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32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luotava kannustimia tuoda lääke markkinoille kaikkiin jäsenvaltioihin samanaikaisesti.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32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edistettävä kliinistä tutkimusta lääkkeiden vaikuttavuudesta, erityisesti vertailevaa tutkimusta vaikutuksista eliniän odotteeseen ja elämänlaatuun.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32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edistettävä lääketiedon avoimuutta koskien niin lääketutkimusta kuin lääkkeiden kustannusvaikuttavuutta.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1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4800" baseline="30000" dirty="0">
                <a:solidFill>
                  <a:srgbClr val="000000"/>
                </a:solidFill>
                <a:latin typeface="Ink Free" panose="03080402000500000000" pitchFamily="66" charset="0"/>
              </a:rPr>
              <a:t>6. Lääkkeiden saatavuus ja turvallisuus taattava </a:t>
            </a:r>
            <a:endParaRPr kumimoji="0" lang="fi-FI" sz="4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181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117035"/>
            <a:ext cx="8375374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Potilaiden ja potilasjärjestöjen roolia on vahvistettava lääketutkimuksessa- ja kehityksessä: potilaiden ja potilasjärjestöjen rooli määriteltävä tarkemmin EU:n lääkepaketissa. Lääkkeenkäyttäjien osallisuus ehdoksi kliinisen tutkimuksen rahoitukselle.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Lääkkeiden saatavuus on varmistettava sekä EU:ssa että sen jäsenmaissa. Komission on edistettävä kohtuuhintaisten lääkkeiden saamista markkinoille.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Euroopan tulee vähentää riippuvuutta kolmansista maista lääkkeiden saatavuudessa. Lääkkeiden toimitusketjujen riskit olisi tunnistettava hankinnoissa, ja vältettävä tukeutumista vain yksittäisiin toimittajiin.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2"/>
            <a:ext cx="91042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4800" baseline="30000" dirty="0">
                <a:solidFill>
                  <a:srgbClr val="000000"/>
                </a:solidFill>
                <a:latin typeface="Ink Free" panose="03080402000500000000" pitchFamily="66" charset="0"/>
              </a:rPr>
              <a:t>6. Lääkkeiden saatavuus ja turvallisuus taattava </a:t>
            </a:r>
            <a:endParaRPr kumimoji="0" lang="fi-FI" sz="4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766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680954"/>
            <a:ext cx="81898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Mikrobilääkeresistenssiä on torjuttava tietoa lisäämällä, käyttämällä rationaalisia pakkauskokoja ja säätämällä antibiooteille reseptivaatimus kaikissa jäsenmaissa.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Ympäristöriskien arviointi on säädettävä osaksi lääkkeiden myyntiprosessia ja ympäristöriskiarvioita on päivitettävä säännöllisesti. 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1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4800" baseline="30000" dirty="0">
                <a:solidFill>
                  <a:srgbClr val="000000"/>
                </a:solidFill>
                <a:latin typeface="Ink Free" panose="03080402000500000000" pitchFamily="66" charset="0"/>
              </a:rPr>
              <a:t>6. Lääkkeiden saatavuus ja turvallisuus taattava </a:t>
            </a:r>
            <a:endParaRPr kumimoji="0" lang="fi-FI" sz="4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73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DB2557-7CA1-441F-A343-E4E50C503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29AE79A-F113-4ABB-B9E5-A2E206848B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C326072-435F-4864-A465-6B7AFC735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2066012" y="291179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5400" dirty="0"/>
              <a:t>Tavoitteena terveet ja toimintakykyiset eurooppalaiset</a:t>
            </a:r>
            <a:endParaRPr kumimoji="0" lang="fi-FI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26" y="190355"/>
            <a:ext cx="9389473" cy="1832883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38380EAB-36DC-4630-96BA-50AEC8B6B066}"/>
              </a:ext>
            </a:extLst>
          </p:cNvPr>
          <p:cNvSpPr txBox="1"/>
          <p:nvPr/>
        </p:nvSpPr>
        <p:spPr>
          <a:xfrm>
            <a:off x="2093842" y="6146358"/>
            <a:ext cx="93242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Aivoliitto, </a:t>
            </a:r>
            <a:r>
              <a:rPr kumimoji="0" lang="fi-FI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Filha</a:t>
            </a: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, Hengitysliitto, Diabetesliitto, Sydänliitto </a:t>
            </a:r>
            <a:b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</a:b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ja Syöpäjärjestöt sekä Suomalainen Lääkäriseura Duodecim.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851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DB2557-7CA1-441F-A343-E4E50C503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29AE79A-F113-4ABB-B9E5-A2E206848B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C326072-435F-4864-A465-6B7AFC735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2066012" y="2911797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400" dirty="0"/>
              <a:t>EU-alueella diagnosoidaan vuosittain liki 3 miljoonaa syöpää.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400" dirty="0"/>
              <a:t>Sydän- ja verisuonisairauksia sairastaa yli 60 miljoonaa eurooppalaista.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400" dirty="0"/>
              <a:t>Yli 10 prosentilla on krooninen keuhkosairaus.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400" dirty="0"/>
              <a:t>Diabetesdiagnoosi löytyy 61 miljoonalta eurooppalaiselta.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400" dirty="0"/>
              <a:t>Määrät ovat kasvavia.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26" y="190355"/>
            <a:ext cx="9389473" cy="1832883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38380EAB-36DC-4630-96BA-50AEC8B6B066}"/>
              </a:ext>
            </a:extLst>
          </p:cNvPr>
          <p:cNvSpPr txBox="1"/>
          <p:nvPr/>
        </p:nvSpPr>
        <p:spPr>
          <a:xfrm>
            <a:off x="2093842" y="6146358"/>
            <a:ext cx="93242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Aivoliitto, </a:t>
            </a:r>
            <a:r>
              <a:rPr kumimoji="0" lang="fi-FI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Filha</a:t>
            </a: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, Hengitysliitto, Diabetesliitto, Sydänliitto </a:t>
            </a:r>
            <a:b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</a:b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ja Syöpäjärjestöt sekä Suomalainen Lääkäriseura Duodecim.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62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DB2557-7CA1-441F-A343-E4E50C503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29AE79A-F113-4ABB-B9E5-A2E206848B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C326072-435F-4864-A465-6B7AFC735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2066012" y="2911797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/>
              <a:t>1) Ihmisten terveyden perustaksi tarvitaan vastuullista ympäristöpolitiikkaa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/>
              <a:t>2) Ehkäistään sairauksia tupakka- ja nikotiinipolitiikalla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/>
              <a:t>3) Alkoholipolitiikka on terveyspolitiikkaa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/>
              <a:t>4) Kohti ihmisille ja ympäristölle kestävämpää ravitsemusta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/>
              <a:t>5) Markkinointia rajoitettava lasten ja nuorten terveyden suojelemiseksi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/>
              <a:t>6) Lääkkeiden saatavuus ja turvallisuus taattava 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26" y="190355"/>
            <a:ext cx="9389473" cy="1832883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38380EAB-36DC-4630-96BA-50AEC8B6B066}"/>
              </a:ext>
            </a:extLst>
          </p:cNvPr>
          <p:cNvSpPr txBox="1"/>
          <p:nvPr/>
        </p:nvSpPr>
        <p:spPr>
          <a:xfrm>
            <a:off x="2093842" y="6146358"/>
            <a:ext cx="93242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Aivoliitto, </a:t>
            </a:r>
            <a:r>
              <a:rPr kumimoji="0" lang="fi-FI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Filha</a:t>
            </a: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, Hengitysliitto, Diabetesliitto, Sydänliitto </a:t>
            </a:r>
            <a:b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</a:br>
            <a:r>
              <a:rPr kumimoji="0" lang="fi-FI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plitude Light" panose="02000606040000020004" pitchFamily="50" charset="0"/>
                <a:ea typeface="+mn-ea"/>
                <a:cs typeface="+mn-cs"/>
              </a:rPr>
              <a:t>ja Syöpäjärjestöt sekä Suomalainen Lääkäriseura Duodecim.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069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680954"/>
            <a:ext cx="81898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Poliittisilla päätöksillä tulee lisätä yhtä aikaa sekä ihmisten hyvinvointia että luonnon ja ilmaston kestävyyttä.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Ilmastopolitiikan tavoitteista on pidettävä kiinni. Päästövähennystavoitetta on kiristettävä, jotta ilmastolakiin kirjattu tavoite hiilineutraaliudesta vuonna 2050 toteutuu.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Luontokato on pysäytettävä ja käännettävä luonnon monimuotoisuuden kehitys myönteiseksi vuoteen 2030 mennessä.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1"/>
            <a:ext cx="9144000" cy="995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i-FI" sz="4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Ihmisten terveyden perustaksi tarvitaan vastuullista ympäristöpolitiikkaa 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04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680954"/>
            <a:ext cx="81898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Ilmastonmuutoksen ja luontokadon hillitseminen ja varautuminen on tehtävä sosiaalisesti oikeudenmukaisella tavalla ja erityisesti haavoittuvassa asemassa olevia ryhmiä suojellen.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Ilmanlaatudirektiivissä on säädettävä ilmanlaadun raja-arvot täysin WHO:n suositusten mukaan. Raja-arvoja on muokattava ajassa automaattisesti viimeisimpään tieteelliseen tutkimusnäyttöön perustuen. 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Poliittisessa päätöksenteossa tulee arvioida ja ottaa huomioon päätösten ilmasto- ja luontovaikutukset sekä vaikutukset ihmisten terveyteen ja hyvinvointiin. Tulee lisätä ymmärrystä ja tutkimusta terveyden, ympäristön ja talouden yhteydestä.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1"/>
            <a:ext cx="9144000" cy="995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i-FI" sz="4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Ihmisten terveyden perustaksi tarvitaan vastuullista ympäristöpolitiikkaa 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27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680954"/>
            <a:ext cx="8189844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Tulee luoda nikotiiniton sukupolvi vuoteen 2040 mennessä. On selvitettävä, onko oikeudellisesti mahdollista kieltää koko EU:n alueella tupakka- ja nikotiinituotteiden myynti ja hallussapito pysyvästi 1.1.2012 jälkeen syntyneiltä.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2800" baseline="30000" dirty="0">
                <a:solidFill>
                  <a:srgbClr val="000000"/>
                </a:solidFill>
              </a:rPr>
              <a:t>K</a:t>
            </a:r>
            <a:r>
              <a:rPr kumimoji="0" lang="fi-FI" sz="28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aikista</a:t>
            </a: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tupakka- ja nikotiinituotteiden pakkauksista tulee tehdä tuotemerkittömiä. Varoitustekstit tulee painaa myös yksittäisiin tupakka- ja nikotiinituotteisiin.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Tunnusomaiset maut tulee kieltää kaikilta tupakka- ja nikotiinituotteilta mukaan lukien lääkelain alaiset vieroitustuotteet. Ainoa sallittu maku olisi tupakka.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1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2. Ehkäistään sairauksia tupakka- ja nikotiinipolitiikalla</a:t>
            </a:r>
            <a:endParaRPr kumimoji="0" lang="fi-FI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19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680954"/>
            <a:ext cx="8189844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Kaikki tupakka- ja nikotiinituotteita koskevat käsitteet tulee harmonisoida koko EU:ssa.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Tupakka- ja nikotiinituotteiden etä- ja verkkomyynti tulee kieltää.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Tupakkafiltterit tulee kieltää sekä ihmisten että luonnon suojelemiseksi.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Uusia tupakka- ja nikotiinituotteita ei saa markkinoida vieroitukseen tarkoitettuna.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Tupakkaverodirektiiviin tulee sisällyttää uudet tupakka- ja nikotiinituotteet, kuten sähkösavukenesteet ja nikotiinipussit.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Tupakkaverodirektiivissä tulee säätää mahdollisimman korkeista veroista kaikille tupakka- ja nikotiinituotteille, jotta voidaan vähentää kulutusta ja jotta tuotteiden hintaero eri maissa ei kasva liian suureksi.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32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32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1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2. Ehkäistään sairauksia tupakka- ja nikotiinipolitiikalla</a:t>
            </a:r>
            <a:endParaRPr kumimoji="0" lang="fi-FI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241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97665F96-35D9-46E4-AADC-CA3CE1F5F88E}"/>
              </a:ext>
            </a:extLst>
          </p:cNvPr>
          <p:cNvSpPr txBox="1"/>
          <p:nvPr/>
        </p:nvSpPr>
        <p:spPr>
          <a:xfrm>
            <a:off x="1908313" y="2107096"/>
            <a:ext cx="8179904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Kaikkien alkoholituotteiden etiketteihin on säädettävä pakolliset ainesosaluettelot ja ravintoarvoilmoitukset, kuten muillakin elintarvikkeilla on.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Alkoholituotteiden etiketteihin on otettava käyttöön pakolliset terveysvaroitukset, joissa kerrotaan mm. alkoholin syöpävaarallisuudesta, kuten EU:n syöväntorjuntasuunnitelmassa on päätetty.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Alkoholia koskevissa päätöksissä on arvioitava kattavasti niiden sosiaali- ja terveyspoliittiset vaikutukset. Alkoholipoliittisilla päätöksillä tulee pyrkiä suojelemaan lapsia ja nuoria alkoholin aiheuttamilta haitoilta.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EU:n tulee laatia alkoholistrategia jatkamaan vuoden 2006 tehdyn alkoholistrategian myötä aloitettua työtä.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k Free" panose="03080402000500000000" pitchFamily="66" charset="0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193A32F5-DE2C-422F-A055-D26849B4DE07}"/>
              </a:ext>
            </a:extLst>
          </p:cNvPr>
          <p:cNvSpPr txBox="1"/>
          <p:nvPr/>
        </p:nvSpPr>
        <p:spPr>
          <a:xfrm>
            <a:off x="1908313" y="1388422"/>
            <a:ext cx="86967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4800" baseline="30000" dirty="0">
                <a:solidFill>
                  <a:srgbClr val="000000"/>
                </a:solidFill>
                <a:latin typeface="Ink Free" panose="03080402000500000000" pitchFamily="66" charset="0"/>
              </a:rPr>
              <a:t>3</a:t>
            </a:r>
            <a:r>
              <a:rPr kumimoji="0" lang="fi-FI" sz="4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. Alkoholipolitiikka on terveyspolitiikkaa</a:t>
            </a:r>
          </a:p>
          <a:p>
            <a:pPr marL="685800" marR="0" lvl="0" indent="-685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plitude Bold" panose="02000806050000020004" pitchFamily="50" charset="0"/>
              <a:ea typeface="+mn-ea"/>
              <a:cs typeface="+mn-cs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D511BFA4-E4F4-4CD3-BAE4-57B97850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795" y="195226"/>
            <a:ext cx="4513691" cy="8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7980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832</Words>
  <Application>Microsoft Office PowerPoint</Application>
  <PresentationFormat>Laajakuva</PresentationFormat>
  <Paragraphs>86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1" baseType="lpstr">
      <vt:lpstr>Amplitude Bold</vt:lpstr>
      <vt:lpstr>Amplitude Light</vt:lpstr>
      <vt:lpstr>Arial</vt:lpstr>
      <vt:lpstr>Calibri</vt:lpstr>
      <vt:lpstr>Calibri Light</vt:lpstr>
      <vt:lpstr>Ink Free</vt:lpstr>
      <vt:lpstr>1_Office-teema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Mikko Pousi</dc:creator>
  <cp:lastModifiedBy>Mikko Pousi</cp:lastModifiedBy>
  <cp:revision>1</cp:revision>
  <dcterms:created xsi:type="dcterms:W3CDTF">2024-01-22T11:22:16Z</dcterms:created>
  <dcterms:modified xsi:type="dcterms:W3CDTF">2024-01-25T15:01:42Z</dcterms:modified>
</cp:coreProperties>
</file>