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7" r:id="rId4"/>
    <p:sldId id="258" r:id="rId5"/>
    <p:sldId id="274" r:id="rId6"/>
    <p:sldId id="257" r:id="rId7"/>
    <p:sldId id="269" r:id="rId8"/>
    <p:sldId id="273" r:id="rId9"/>
    <p:sldId id="268" r:id="rId10"/>
    <p:sldId id="259" r:id="rId11"/>
    <p:sldId id="260" r:id="rId12"/>
    <p:sldId id="277" r:id="rId13"/>
    <p:sldId id="279" r:id="rId14"/>
    <p:sldId id="262" r:id="rId15"/>
    <p:sldId id="263" r:id="rId16"/>
    <p:sldId id="278" r:id="rId17"/>
    <p:sldId id="271" r:id="rId18"/>
    <p:sldId id="280" r:id="rId19"/>
    <p:sldId id="272" r:id="rId20"/>
    <p:sldId id="275" r:id="rId21"/>
    <p:sldId id="276" r:id="rId2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letusosa" id="{40B0D4CD-E2C6-45DA-922C-5093DEB40D8E}">
          <p14:sldIdLst>
            <p14:sldId id="256"/>
            <p14:sldId id="266"/>
            <p14:sldId id="267"/>
            <p14:sldId id="258"/>
            <p14:sldId id="274"/>
            <p14:sldId id="257"/>
            <p14:sldId id="269"/>
            <p14:sldId id="273"/>
            <p14:sldId id="268"/>
            <p14:sldId id="259"/>
            <p14:sldId id="260"/>
            <p14:sldId id="277"/>
            <p14:sldId id="279"/>
            <p14:sldId id="262"/>
            <p14:sldId id="263"/>
            <p14:sldId id="278"/>
            <p14:sldId id="271"/>
            <p14:sldId id="280"/>
            <p14:sldId id="272"/>
            <p14:sldId id="275"/>
            <p14:sldId id="27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0" autoAdjust="0"/>
    <p:restoredTop sz="94660"/>
  </p:normalViewPr>
  <p:slideViewPr>
    <p:cSldViewPr snapToGrid="0">
      <p:cViewPr varScale="1">
        <p:scale>
          <a:sx n="123" d="100"/>
          <a:sy n="123" d="100"/>
        </p:scale>
        <p:origin x="114"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43B7A8-9258-7C18-A0AF-51E89A7C3A9A}"/>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165A615E-66A7-7DA7-7BA9-29F285E0F1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CB988951-5706-8655-4206-22D8D4D5F174}"/>
              </a:ext>
            </a:extLst>
          </p:cNvPr>
          <p:cNvSpPr>
            <a:spLocks noGrp="1"/>
          </p:cNvSpPr>
          <p:nvPr>
            <p:ph type="dt" sz="half" idx="10"/>
          </p:nvPr>
        </p:nvSpPr>
        <p:spPr/>
        <p:txBody>
          <a:bodyPr/>
          <a:lstStyle/>
          <a:p>
            <a:fld id="{EFCA961D-B811-4F04-9123-E44AE91DDFDA}" type="datetimeFigureOut">
              <a:rPr lang="fi-FI" smtClean="0"/>
              <a:t>23.5.2024</a:t>
            </a:fld>
            <a:endParaRPr lang="fi-FI"/>
          </a:p>
        </p:txBody>
      </p:sp>
      <p:sp>
        <p:nvSpPr>
          <p:cNvPr id="5" name="Alatunnisteen paikkamerkki 4">
            <a:extLst>
              <a:ext uri="{FF2B5EF4-FFF2-40B4-BE49-F238E27FC236}">
                <a16:creationId xmlns:a16="http://schemas.microsoft.com/office/drawing/2014/main" id="{CA98BF86-D296-DAE3-5051-3EE05664250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B1A5E13-5081-EAE5-1CA1-A6C3BE50039E}"/>
              </a:ext>
            </a:extLst>
          </p:cNvPr>
          <p:cNvSpPr>
            <a:spLocks noGrp="1"/>
          </p:cNvSpPr>
          <p:nvPr>
            <p:ph type="sldNum" sz="quarter" idx="12"/>
          </p:nvPr>
        </p:nvSpPr>
        <p:spPr/>
        <p:txBody>
          <a:bodyPr/>
          <a:lstStyle/>
          <a:p>
            <a:fld id="{0630071B-CA36-4358-9699-38EE980517B5}" type="slidenum">
              <a:rPr lang="fi-FI" smtClean="0"/>
              <a:t>‹#›</a:t>
            </a:fld>
            <a:endParaRPr lang="fi-FI"/>
          </a:p>
        </p:txBody>
      </p:sp>
    </p:spTree>
    <p:extLst>
      <p:ext uri="{BB962C8B-B14F-4D97-AF65-F5344CB8AC3E}">
        <p14:creationId xmlns:p14="http://schemas.microsoft.com/office/powerpoint/2010/main" val="397398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709155-1DC8-BCC7-E3B1-85658796BB27}"/>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B4FAD77B-CA6D-DE18-3408-D50F935B4245}"/>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7AFA22C-01D2-8439-D703-4AC031408A03}"/>
              </a:ext>
            </a:extLst>
          </p:cNvPr>
          <p:cNvSpPr>
            <a:spLocks noGrp="1"/>
          </p:cNvSpPr>
          <p:nvPr>
            <p:ph type="dt" sz="half" idx="10"/>
          </p:nvPr>
        </p:nvSpPr>
        <p:spPr/>
        <p:txBody>
          <a:bodyPr/>
          <a:lstStyle/>
          <a:p>
            <a:fld id="{EFCA961D-B811-4F04-9123-E44AE91DDFDA}" type="datetimeFigureOut">
              <a:rPr lang="fi-FI" smtClean="0"/>
              <a:t>23.5.2024</a:t>
            </a:fld>
            <a:endParaRPr lang="fi-FI"/>
          </a:p>
        </p:txBody>
      </p:sp>
      <p:sp>
        <p:nvSpPr>
          <p:cNvPr id="5" name="Alatunnisteen paikkamerkki 4">
            <a:extLst>
              <a:ext uri="{FF2B5EF4-FFF2-40B4-BE49-F238E27FC236}">
                <a16:creationId xmlns:a16="http://schemas.microsoft.com/office/drawing/2014/main" id="{A605E4C4-34FB-DB12-B7E5-9541A7D963A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D241DE0-4DB8-F1F6-02B4-377E13D96AA7}"/>
              </a:ext>
            </a:extLst>
          </p:cNvPr>
          <p:cNvSpPr>
            <a:spLocks noGrp="1"/>
          </p:cNvSpPr>
          <p:nvPr>
            <p:ph type="sldNum" sz="quarter" idx="12"/>
          </p:nvPr>
        </p:nvSpPr>
        <p:spPr/>
        <p:txBody>
          <a:bodyPr/>
          <a:lstStyle/>
          <a:p>
            <a:fld id="{0630071B-CA36-4358-9699-38EE980517B5}" type="slidenum">
              <a:rPr lang="fi-FI" smtClean="0"/>
              <a:t>‹#›</a:t>
            </a:fld>
            <a:endParaRPr lang="fi-FI"/>
          </a:p>
        </p:txBody>
      </p:sp>
    </p:spTree>
    <p:extLst>
      <p:ext uri="{BB962C8B-B14F-4D97-AF65-F5344CB8AC3E}">
        <p14:creationId xmlns:p14="http://schemas.microsoft.com/office/powerpoint/2010/main" val="3913371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E92DFA1E-93D7-F1E1-8EDA-EDB95D3F3B9C}"/>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07BEFB37-89FE-0A63-E19E-019EBE40DAEB}"/>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A056E69-2DCB-DF69-5B77-6F961C96DA39}"/>
              </a:ext>
            </a:extLst>
          </p:cNvPr>
          <p:cNvSpPr>
            <a:spLocks noGrp="1"/>
          </p:cNvSpPr>
          <p:nvPr>
            <p:ph type="dt" sz="half" idx="10"/>
          </p:nvPr>
        </p:nvSpPr>
        <p:spPr/>
        <p:txBody>
          <a:bodyPr/>
          <a:lstStyle/>
          <a:p>
            <a:fld id="{EFCA961D-B811-4F04-9123-E44AE91DDFDA}" type="datetimeFigureOut">
              <a:rPr lang="fi-FI" smtClean="0"/>
              <a:t>23.5.2024</a:t>
            </a:fld>
            <a:endParaRPr lang="fi-FI"/>
          </a:p>
        </p:txBody>
      </p:sp>
      <p:sp>
        <p:nvSpPr>
          <p:cNvPr id="5" name="Alatunnisteen paikkamerkki 4">
            <a:extLst>
              <a:ext uri="{FF2B5EF4-FFF2-40B4-BE49-F238E27FC236}">
                <a16:creationId xmlns:a16="http://schemas.microsoft.com/office/drawing/2014/main" id="{02E0B20B-11D7-3A26-9ED4-D9CA952C9E2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F5218D8-B322-A99E-0BD4-B47217293EEF}"/>
              </a:ext>
            </a:extLst>
          </p:cNvPr>
          <p:cNvSpPr>
            <a:spLocks noGrp="1"/>
          </p:cNvSpPr>
          <p:nvPr>
            <p:ph type="sldNum" sz="quarter" idx="12"/>
          </p:nvPr>
        </p:nvSpPr>
        <p:spPr/>
        <p:txBody>
          <a:bodyPr/>
          <a:lstStyle/>
          <a:p>
            <a:fld id="{0630071B-CA36-4358-9699-38EE980517B5}" type="slidenum">
              <a:rPr lang="fi-FI" smtClean="0"/>
              <a:t>‹#›</a:t>
            </a:fld>
            <a:endParaRPr lang="fi-FI"/>
          </a:p>
        </p:txBody>
      </p:sp>
    </p:spTree>
    <p:extLst>
      <p:ext uri="{BB962C8B-B14F-4D97-AF65-F5344CB8AC3E}">
        <p14:creationId xmlns:p14="http://schemas.microsoft.com/office/powerpoint/2010/main" val="1192298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1AD435-0C4B-3A39-3051-4A742182F7FB}"/>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FDAC13F-2439-7F88-5A95-A2A2DC1903E1}"/>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CA33B13-871B-8263-7889-EB71AF27F65A}"/>
              </a:ext>
            </a:extLst>
          </p:cNvPr>
          <p:cNvSpPr>
            <a:spLocks noGrp="1"/>
          </p:cNvSpPr>
          <p:nvPr>
            <p:ph type="dt" sz="half" idx="10"/>
          </p:nvPr>
        </p:nvSpPr>
        <p:spPr/>
        <p:txBody>
          <a:bodyPr/>
          <a:lstStyle/>
          <a:p>
            <a:fld id="{EFCA961D-B811-4F04-9123-E44AE91DDFDA}" type="datetimeFigureOut">
              <a:rPr lang="fi-FI" smtClean="0"/>
              <a:t>23.5.2024</a:t>
            </a:fld>
            <a:endParaRPr lang="fi-FI"/>
          </a:p>
        </p:txBody>
      </p:sp>
      <p:sp>
        <p:nvSpPr>
          <p:cNvPr id="5" name="Alatunnisteen paikkamerkki 4">
            <a:extLst>
              <a:ext uri="{FF2B5EF4-FFF2-40B4-BE49-F238E27FC236}">
                <a16:creationId xmlns:a16="http://schemas.microsoft.com/office/drawing/2014/main" id="{0E6D1B68-447F-541D-8085-72B2D04F7EE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177C02F-3F23-6D42-F6ED-399A62918C95}"/>
              </a:ext>
            </a:extLst>
          </p:cNvPr>
          <p:cNvSpPr>
            <a:spLocks noGrp="1"/>
          </p:cNvSpPr>
          <p:nvPr>
            <p:ph type="sldNum" sz="quarter" idx="12"/>
          </p:nvPr>
        </p:nvSpPr>
        <p:spPr/>
        <p:txBody>
          <a:bodyPr/>
          <a:lstStyle/>
          <a:p>
            <a:fld id="{0630071B-CA36-4358-9699-38EE980517B5}" type="slidenum">
              <a:rPr lang="fi-FI" smtClean="0"/>
              <a:t>‹#›</a:t>
            </a:fld>
            <a:endParaRPr lang="fi-FI"/>
          </a:p>
        </p:txBody>
      </p:sp>
    </p:spTree>
    <p:extLst>
      <p:ext uri="{BB962C8B-B14F-4D97-AF65-F5344CB8AC3E}">
        <p14:creationId xmlns:p14="http://schemas.microsoft.com/office/powerpoint/2010/main" val="998861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109F1F-F60A-AFE1-52E8-07206243B057}"/>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C607F0ED-6F6D-851B-584D-46847E513F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5A4F3B88-3D84-F0EC-44C8-80B58285367A}"/>
              </a:ext>
            </a:extLst>
          </p:cNvPr>
          <p:cNvSpPr>
            <a:spLocks noGrp="1"/>
          </p:cNvSpPr>
          <p:nvPr>
            <p:ph type="dt" sz="half" idx="10"/>
          </p:nvPr>
        </p:nvSpPr>
        <p:spPr/>
        <p:txBody>
          <a:bodyPr/>
          <a:lstStyle/>
          <a:p>
            <a:fld id="{EFCA961D-B811-4F04-9123-E44AE91DDFDA}" type="datetimeFigureOut">
              <a:rPr lang="fi-FI" smtClean="0"/>
              <a:t>23.5.2024</a:t>
            </a:fld>
            <a:endParaRPr lang="fi-FI"/>
          </a:p>
        </p:txBody>
      </p:sp>
      <p:sp>
        <p:nvSpPr>
          <p:cNvPr id="5" name="Alatunnisteen paikkamerkki 4">
            <a:extLst>
              <a:ext uri="{FF2B5EF4-FFF2-40B4-BE49-F238E27FC236}">
                <a16:creationId xmlns:a16="http://schemas.microsoft.com/office/drawing/2014/main" id="{DD0631D2-8528-799E-ECC1-2AFED634FF7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66E90DC-3057-1A82-C617-07A99821A852}"/>
              </a:ext>
            </a:extLst>
          </p:cNvPr>
          <p:cNvSpPr>
            <a:spLocks noGrp="1"/>
          </p:cNvSpPr>
          <p:nvPr>
            <p:ph type="sldNum" sz="quarter" idx="12"/>
          </p:nvPr>
        </p:nvSpPr>
        <p:spPr/>
        <p:txBody>
          <a:bodyPr/>
          <a:lstStyle/>
          <a:p>
            <a:fld id="{0630071B-CA36-4358-9699-38EE980517B5}" type="slidenum">
              <a:rPr lang="fi-FI" smtClean="0"/>
              <a:t>‹#›</a:t>
            </a:fld>
            <a:endParaRPr lang="fi-FI"/>
          </a:p>
        </p:txBody>
      </p:sp>
    </p:spTree>
    <p:extLst>
      <p:ext uri="{BB962C8B-B14F-4D97-AF65-F5344CB8AC3E}">
        <p14:creationId xmlns:p14="http://schemas.microsoft.com/office/powerpoint/2010/main" val="1300617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798E8D-8C07-E765-E9A8-8E7BF85A9F84}"/>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50D9BC72-CCD5-ADA6-5A7B-803F2C6116F3}"/>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B66F64D8-C7C4-67F3-2C5E-148C1DEB8857}"/>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C4A50C6E-6C04-4A22-EA81-D5B404FB1842}"/>
              </a:ext>
            </a:extLst>
          </p:cNvPr>
          <p:cNvSpPr>
            <a:spLocks noGrp="1"/>
          </p:cNvSpPr>
          <p:nvPr>
            <p:ph type="dt" sz="half" idx="10"/>
          </p:nvPr>
        </p:nvSpPr>
        <p:spPr/>
        <p:txBody>
          <a:bodyPr/>
          <a:lstStyle/>
          <a:p>
            <a:fld id="{EFCA961D-B811-4F04-9123-E44AE91DDFDA}" type="datetimeFigureOut">
              <a:rPr lang="fi-FI" smtClean="0"/>
              <a:t>23.5.2024</a:t>
            </a:fld>
            <a:endParaRPr lang="fi-FI"/>
          </a:p>
        </p:txBody>
      </p:sp>
      <p:sp>
        <p:nvSpPr>
          <p:cNvPr id="6" name="Alatunnisteen paikkamerkki 5">
            <a:extLst>
              <a:ext uri="{FF2B5EF4-FFF2-40B4-BE49-F238E27FC236}">
                <a16:creationId xmlns:a16="http://schemas.microsoft.com/office/drawing/2014/main" id="{7B6F7C28-AF6F-AD1E-C715-740C681B0B8C}"/>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F48027D-5B2E-4341-59E6-4A44E592828B}"/>
              </a:ext>
            </a:extLst>
          </p:cNvPr>
          <p:cNvSpPr>
            <a:spLocks noGrp="1"/>
          </p:cNvSpPr>
          <p:nvPr>
            <p:ph type="sldNum" sz="quarter" idx="12"/>
          </p:nvPr>
        </p:nvSpPr>
        <p:spPr/>
        <p:txBody>
          <a:bodyPr/>
          <a:lstStyle/>
          <a:p>
            <a:fld id="{0630071B-CA36-4358-9699-38EE980517B5}" type="slidenum">
              <a:rPr lang="fi-FI" smtClean="0"/>
              <a:t>‹#›</a:t>
            </a:fld>
            <a:endParaRPr lang="fi-FI"/>
          </a:p>
        </p:txBody>
      </p:sp>
    </p:spTree>
    <p:extLst>
      <p:ext uri="{BB962C8B-B14F-4D97-AF65-F5344CB8AC3E}">
        <p14:creationId xmlns:p14="http://schemas.microsoft.com/office/powerpoint/2010/main" val="3011788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FE3D6A-3AB5-EBFC-A70C-4F9FC3851820}"/>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C267E72E-AA9F-0692-E697-0779C27664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49BD249A-5370-050E-F61B-8830D6110574}"/>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67735F8B-C7A8-8549-B6BE-E7307831AF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F9284415-9C4C-E1DA-D172-3EE022444CE3}"/>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1736CB27-E74C-7169-D6B0-E4FDE32CA95C}"/>
              </a:ext>
            </a:extLst>
          </p:cNvPr>
          <p:cNvSpPr>
            <a:spLocks noGrp="1"/>
          </p:cNvSpPr>
          <p:nvPr>
            <p:ph type="dt" sz="half" idx="10"/>
          </p:nvPr>
        </p:nvSpPr>
        <p:spPr/>
        <p:txBody>
          <a:bodyPr/>
          <a:lstStyle/>
          <a:p>
            <a:fld id="{EFCA961D-B811-4F04-9123-E44AE91DDFDA}" type="datetimeFigureOut">
              <a:rPr lang="fi-FI" smtClean="0"/>
              <a:t>23.5.2024</a:t>
            </a:fld>
            <a:endParaRPr lang="fi-FI"/>
          </a:p>
        </p:txBody>
      </p:sp>
      <p:sp>
        <p:nvSpPr>
          <p:cNvPr id="8" name="Alatunnisteen paikkamerkki 7">
            <a:extLst>
              <a:ext uri="{FF2B5EF4-FFF2-40B4-BE49-F238E27FC236}">
                <a16:creationId xmlns:a16="http://schemas.microsoft.com/office/drawing/2014/main" id="{58213119-EAC6-E015-9CE9-6B386F32174B}"/>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6B62B99E-A3C0-EDED-CB84-3E9177BE19F0}"/>
              </a:ext>
            </a:extLst>
          </p:cNvPr>
          <p:cNvSpPr>
            <a:spLocks noGrp="1"/>
          </p:cNvSpPr>
          <p:nvPr>
            <p:ph type="sldNum" sz="quarter" idx="12"/>
          </p:nvPr>
        </p:nvSpPr>
        <p:spPr/>
        <p:txBody>
          <a:bodyPr/>
          <a:lstStyle/>
          <a:p>
            <a:fld id="{0630071B-CA36-4358-9699-38EE980517B5}" type="slidenum">
              <a:rPr lang="fi-FI" smtClean="0"/>
              <a:t>‹#›</a:t>
            </a:fld>
            <a:endParaRPr lang="fi-FI"/>
          </a:p>
        </p:txBody>
      </p:sp>
    </p:spTree>
    <p:extLst>
      <p:ext uri="{BB962C8B-B14F-4D97-AF65-F5344CB8AC3E}">
        <p14:creationId xmlns:p14="http://schemas.microsoft.com/office/powerpoint/2010/main" val="3500408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E36683-4F48-D17D-90A5-06EBAB38386E}"/>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3D29CBA1-B6AD-EDE0-C8B7-4532BF7FD915}"/>
              </a:ext>
            </a:extLst>
          </p:cNvPr>
          <p:cNvSpPr>
            <a:spLocks noGrp="1"/>
          </p:cNvSpPr>
          <p:nvPr>
            <p:ph type="dt" sz="half" idx="10"/>
          </p:nvPr>
        </p:nvSpPr>
        <p:spPr/>
        <p:txBody>
          <a:bodyPr/>
          <a:lstStyle/>
          <a:p>
            <a:fld id="{EFCA961D-B811-4F04-9123-E44AE91DDFDA}" type="datetimeFigureOut">
              <a:rPr lang="fi-FI" smtClean="0"/>
              <a:t>23.5.2024</a:t>
            </a:fld>
            <a:endParaRPr lang="fi-FI"/>
          </a:p>
        </p:txBody>
      </p:sp>
      <p:sp>
        <p:nvSpPr>
          <p:cNvPr id="4" name="Alatunnisteen paikkamerkki 3">
            <a:extLst>
              <a:ext uri="{FF2B5EF4-FFF2-40B4-BE49-F238E27FC236}">
                <a16:creationId xmlns:a16="http://schemas.microsoft.com/office/drawing/2014/main" id="{3737A74D-3300-B619-BD61-F959EB09E7CA}"/>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906FF2D9-F67F-DCF4-036B-4114F40A5C0E}"/>
              </a:ext>
            </a:extLst>
          </p:cNvPr>
          <p:cNvSpPr>
            <a:spLocks noGrp="1"/>
          </p:cNvSpPr>
          <p:nvPr>
            <p:ph type="sldNum" sz="quarter" idx="12"/>
          </p:nvPr>
        </p:nvSpPr>
        <p:spPr/>
        <p:txBody>
          <a:bodyPr/>
          <a:lstStyle/>
          <a:p>
            <a:fld id="{0630071B-CA36-4358-9699-38EE980517B5}" type="slidenum">
              <a:rPr lang="fi-FI" smtClean="0"/>
              <a:t>‹#›</a:t>
            </a:fld>
            <a:endParaRPr lang="fi-FI"/>
          </a:p>
        </p:txBody>
      </p:sp>
    </p:spTree>
    <p:extLst>
      <p:ext uri="{BB962C8B-B14F-4D97-AF65-F5344CB8AC3E}">
        <p14:creationId xmlns:p14="http://schemas.microsoft.com/office/powerpoint/2010/main" val="1875867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5EE97A2-1910-6481-9A3C-B23BB133772A}"/>
              </a:ext>
            </a:extLst>
          </p:cNvPr>
          <p:cNvSpPr>
            <a:spLocks noGrp="1"/>
          </p:cNvSpPr>
          <p:nvPr>
            <p:ph type="dt" sz="half" idx="10"/>
          </p:nvPr>
        </p:nvSpPr>
        <p:spPr/>
        <p:txBody>
          <a:bodyPr/>
          <a:lstStyle/>
          <a:p>
            <a:fld id="{EFCA961D-B811-4F04-9123-E44AE91DDFDA}" type="datetimeFigureOut">
              <a:rPr lang="fi-FI" smtClean="0"/>
              <a:t>23.5.2024</a:t>
            </a:fld>
            <a:endParaRPr lang="fi-FI"/>
          </a:p>
        </p:txBody>
      </p:sp>
      <p:sp>
        <p:nvSpPr>
          <p:cNvPr id="3" name="Alatunnisteen paikkamerkki 2">
            <a:extLst>
              <a:ext uri="{FF2B5EF4-FFF2-40B4-BE49-F238E27FC236}">
                <a16:creationId xmlns:a16="http://schemas.microsoft.com/office/drawing/2014/main" id="{0CF93D03-D7DC-0B6D-7B99-D9561AD4F486}"/>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E5E7048C-6894-FDE6-6266-DCFFBB20A7D2}"/>
              </a:ext>
            </a:extLst>
          </p:cNvPr>
          <p:cNvSpPr>
            <a:spLocks noGrp="1"/>
          </p:cNvSpPr>
          <p:nvPr>
            <p:ph type="sldNum" sz="quarter" idx="12"/>
          </p:nvPr>
        </p:nvSpPr>
        <p:spPr/>
        <p:txBody>
          <a:bodyPr/>
          <a:lstStyle/>
          <a:p>
            <a:fld id="{0630071B-CA36-4358-9699-38EE980517B5}" type="slidenum">
              <a:rPr lang="fi-FI" smtClean="0"/>
              <a:t>‹#›</a:t>
            </a:fld>
            <a:endParaRPr lang="fi-FI"/>
          </a:p>
        </p:txBody>
      </p:sp>
    </p:spTree>
    <p:extLst>
      <p:ext uri="{BB962C8B-B14F-4D97-AF65-F5344CB8AC3E}">
        <p14:creationId xmlns:p14="http://schemas.microsoft.com/office/powerpoint/2010/main" val="3326819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8D57DC-FBA7-3940-A448-E5B065F00CE0}"/>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D78D268F-E068-9696-3925-CA8D3815EF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2C36F22A-CA94-CBB0-D4AE-8E2EFDEF9E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5DC72630-F5D1-3BDD-A819-E161F4F1F387}"/>
              </a:ext>
            </a:extLst>
          </p:cNvPr>
          <p:cNvSpPr>
            <a:spLocks noGrp="1"/>
          </p:cNvSpPr>
          <p:nvPr>
            <p:ph type="dt" sz="half" idx="10"/>
          </p:nvPr>
        </p:nvSpPr>
        <p:spPr/>
        <p:txBody>
          <a:bodyPr/>
          <a:lstStyle/>
          <a:p>
            <a:fld id="{EFCA961D-B811-4F04-9123-E44AE91DDFDA}" type="datetimeFigureOut">
              <a:rPr lang="fi-FI" smtClean="0"/>
              <a:t>23.5.2024</a:t>
            </a:fld>
            <a:endParaRPr lang="fi-FI"/>
          </a:p>
        </p:txBody>
      </p:sp>
      <p:sp>
        <p:nvSpPr>
          <p:cNvPr id="6" name="Alatunnisteen paikkamerkki 5">
            <a:extLst>
              <a:ext uri="{FF2B5EF4-FFF2-40B4-BE49-F238E27FC236}">
                <a16:creationId xmlns:a16="http://schemas.microsoft.com/office/drawing/2014/main" id="{27E8A2E4-574B-4FE2-ED1D-B58823FB6AF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BF6E5CB-7396-73E0-689A-0B3E179596DE}"/>
              </a:ext>
            </a:extLst>
          </p:cNvPr>
          <p:cNvSpPr>
            <a:spLocks noGrp="1"/>
          </p:cNvSpPr>
          <p:nvPr>
            <p:ph type="sldNum" sz="quarter" idx="12"/>
          </p:nvPr>
        </p:nvSpPr>
        <p:spPr/>
        <p:txBody>
          <a:bodyPr/>
          <a:lstStyle/>
          <a:p>
            <a:fld id="{0630071B-CA36-4358-9699-38EE980517B5}" type="slidenum">
              <a:rPr lang="fi-FI" smtClean="0"/>
              <a:t>‹#›</a:t>
            </a:fld>
            <a:endParaRPr lang="fi-FI"/>
          </a:p>
        </p:txBody>
      </p:sp>
    </p:spTree>
    <p:extLst>
      <p:ext uri="{BB962C8B-B14F-4D97-AF65-F5344CB8AC3E}">
        <p14:creationId xmlns:p14="http://schemas.microsoft.com/office/powerpoint/2010/main" val="2014732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B9AC48-F947-C23A-5B32-34C2BC2243B9}"/>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4A2CF4FA-24E9-CBD0-8FB1-01D63ED00C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50D0C621-1C5B-1EB7-CD21-0E578C0640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F5291A87-5B2E-1B30-EB5D-CBAC12513EBC}"/>
              </a:ext>
            </a:extLst>
          </p:cNvPr>
          <p:cNvSpPr>
            <a:spLocks noGrp="1"/>
          </p:cNvSpPr>
          <p:nvPr>
            <p:ph type="dt" sz="half" idx="10"/>
          </p:nvPr>
        </p:nvSpPr>
        <p:spPr/>
        <p:txBody>
          <a:bodyPr/>
          <a:lstStyle/>
          <a:p>
            <a:fld id="{EFCA961D-B811-4F04-9123-E44AE91DDFDA}" type="datetimeFigureOut">
              <a:rPr lang="fi-FI" smtClean="0"/>
              <a:t>23.5.2024</a:t>
            </a:fld>
            <a:endParaRPr lang="fi-FI"/>
          </a:p>
        </p:txBody>
      </p:sp>
      <p:sp>
        <p:nvSpPr>
          <p:cNvPr id="6" name="Alatunnisteen paikkamerkki 5">
            <a:extLst>
              <a:ext uri="{FF2B5EF4-FFF2-40B4-BE49-F238E27FC236}">
                <a16:creationId xmlns:a16="http://schemas.microsoft.com/office/drawing/2014/main" id="{D5CD487B-6167-A3B0-7D62-7F4001E2445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12199DCE-F05B-6E97-2F21-CE00EAAC4826}"/>
              </a:ext>
            </a:extLst>
          </p:cNvPr>
          <p:cNvSpPr>
            <a:spLocks noGrp="1"/>
          </p:cNvSpPr>
          <p:nvPr>
            <p:ph type="sldNum" sz="quarter" idx="12"/>
          </p:nvPr>
        </p:nvSpPr>
        <p:spPr/>
        <p:txBody>
          <a:bodyPr/>
          <a:lstStyle/>
          <a:p>
            <a:fld id="{0630071B-CA36-4358-9699-38EE980517B5}" type="slidenum">
              <a:rPr lang="fi-FI" smtClean="0"/>
              <a:t>‹#›</a:t>
            </a:fld>
            <a:endParaRPr lang="fi-FI"/>
          </a:p>
        </p:txBody>
      </p:sp>
    </p:spTree>
    <p:extLst>
      <p:ext uri="{BB962C8B-B14F-4D97-AF65-F5344CB8AC3E}">
        <p14:creationId xmlns:p14="http://schemas.microsoft.com/office/powerpoint/2010/main" val="1707393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C220EB1-FB6E-96EA-A3B1-76BD27068E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0EFDB6F5-C5A6-94DC-0071-8FD22BD0C3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64E3412-88F7-B62F-0501-78DCA6BBD6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CA961D-B811-4F04-9123-E44AE91DDFDA}" type="datetimeFigureOut">
              <a:rPr lang="fi-FI" smtClean="0"/>
              <a:t>23.5.2024</a:t>
            </a:fld>
            <a:endParaRPr lang="fi-FI"/>
          </a:p>
        </p:txBody>
      </p:sp>
      <p:sp>
        <p:nvSpPr>
          <p:cNvPr id="5" name="Alatunnisteen paikkamerkki 4">
            <a:extLst>
              <a:ext uri="{FF2B5EF4-FFF2-40B4-BE49-F238E27FC236}">
                <a16:creationId xmlns:a16="http://schemas.microsoft.com/office/drawing/2014/main" id="{BD9ECF01-71DD-311E-CE2F-7B7B34C7A5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A1D15CBE-5B4C-457F-625F-1E0DA16C81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30071B-CA36-4358-9699-38EE980517B5}" type="slidenum">
              <a:rPr lang="fi-FI" smtClean="0"/>
              <a:t>‹#›</a:t>
            </a:fld>
            <a:endParaRPr lang="fi-FI"/>
          </a:p>
        </p:txBody>
      </p:sp>
    </p:spTree>
    <p:extLst>
      <p:ext uri="{BB962C8B-B14F-4D97-AF65-F5344CB8AC3E}">
        <p14:creationId xmlns:p14="http://schemas.microsoft.com/office/powerpoint/2010/main" val="744424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uuso.aromaa@vasemmistoliitto.fi"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vaikutavasemmistossa.fi/turvallinen-puolue/turvallisemman-tilan-periaattee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vaikutavasemmistossa.fi/aktiiveille/toimintakorti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vasemmisto.fi/eurovaalit"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vaikutavasemmistossa.fi/aktiiveille/yhteystietojen-paivitys/" TargetMode="External"/><Relationship Id="rId2" Type="http://schemas.openxmlformats.org/officeDocument/2006/relationships/hyperlink" Target="mailto:jasenasiat@vasemmistoliitto.f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kauppa.vasemmisto.fi"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mailto:krissu.sirola-korhonen@ksl.fi"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etunimi.sukunimi@vasemmistoliitto.fi"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vasemmisto.fi/tavoittee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jasenasiat@vasemmistoliitto.fi"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3413A0A-D343-E884-CBE4-39BB95737A62}"/>
              </a:ext>
            </a:extLst>
          </p:cNvPr>
          <p:cNvSpPr>
            <a:spLocks noGrp="1"/>
          </p:cNvSpPr>
          <p:nvPr>
            <p:ph type="ctrTitle"/>
          </p:nvPr>
        </p:nvSpPr>
        <p:spPr/>
        <p:txBody>
          <a:bodyPr/>
          <a:lstStyle/>
          <a:p>
            <a:r>
              <a:rPr lang="fi-FI" b="1" dirty="0">
                <a:latin typeface="Poppins" panose="00000500000000000000" pitchFamily="2" charset="0"/>
                <a:cs typeface="Poppins" panose="00000500000000000000" pitchFamily="2" charset="0"/>
              </a:rPr>
              <a:t>Jäsenperehdytys</a:t>
            </a:r>
          </a:p>
        </p:txBody>
      </p:sp>
      <p:sp>
        <p:nvSpPr>
          <p:cNvPr id="3" name="Alaotsikko 2">
            <a:extLst>
              <a:ext uri="{FF2B5EF4-FFF2-40B4-BE49-F238E27FC236}">
                <a16:creationId xmlns:a16="http://schemas.microsoft.com/office/drawing/2014/main" id="{C7ABC98F-4A81-26FB-4C88-9310A256A47A}"/>
              </a:ext>
            </a:extLst>
          </p:cNvPr>
          <p:cNvSpPr>
            <a:spLocks noGrp="1"/>
          </p:cNvSpPr>
          <p:nvPr>
            <p:ph type="subTitle" idx="1"/>
          </p:nvPr>
        </p:nvSpPr>
        <p:spPr/>
        <p:txBody>
          <a:bodyPr>
            <a:normAutofit lnSpcReduction="10000"/>
          </a:bodyPr>
          <a:lstStyle/>
          <a:p>
            <a:r>
              <a:rPr lang="fi-FI" b="1" dirty="0">
                <a:latin typeface="Poppins" panose="00000500000000000000" pitchFamily="2" charset="0"/>
                <a:cs typeface="Poppins" panose="00000500000000000000" pitchFamily="2" charset="0"/>
              </a:rPr>
              <a:t>Minä Vasemmistossa 22.5.2024</a:t>
            </a:r>
          </a:p>
          <a:p>
            <a:r>
              <a:rPr lang="fi-FI" b="1" dirty="0">
                <a:latin typeface="Poppins" panose="00000500000000000000" pitchFamily="2" charset="0"/>
                <a:cs typeface="Poppins" panose="00000500000000000000" pitchFamily="2" charset="0"/>
              </a:rPr>
              <a:t>Juuso Aromaa, järjestöpäällikkö</a:t>
            </a:r>
          </a:p>
          <a:p>
            <a:r>
              <a:rPr lang="fi-FI" b="1" dirty="0">
                <a:latin typeface="Poppins" panose="00000500000000000000" pitchFamily="2" charset="0"/>
                <a:cs typeface="Poppins" panose="00000500000000000000" pitchFamily="2" charset="0"/>
                <a:hlinkClick r:id="rId2"/>
              </a:rPr>
              <a:t>Juuso.aromaa@vasemmistoliitto.fi</a:t>
            </a:r>
            <a:endParaRPr lang="fi-FI" b="1" dirty="0">
              <a:latin typeface="Poppins" panose="00000500000000000000" pitchFamily="2" charset="0"/>
              <a:cs typeface="Poppins" panose="00000500000000000000" pitchFamily="2" charset="0"/>
            </a:endParaRPr>
          </a:p>
          <a:p>
            <a:r>
              <a:rPr lang="fi-FI" b="1" dirty="0">
                <a:latin typeface="Poppins" panose="00000500000000000000" pitchFamily="2" charset="0"/>
                <a:cs typeface="Poppins" panose="00000500000000000000" pitchFamily="2" charset="0"/>
              </a:rPr>
              <a:t>040 701 5512</a:t>
            </a:r>
          </a:p>
        </p:txBody>
      </p:sp>
    </p:spTree>
    <p:extLst>
      <p:ext uri="{BB962C8B-B14F-4D97-AF65-F5344CB8AC3E}">
        <p14:creationId xmlns:p14="http://schemas.microsoft.com/office/powerpoint/2010/main" val="2306631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9876500-3D2A-A775-436A-B7D6462696E7}"/>
              </a:ext>
            </a:extLst>
          </p:cNvPr>
          <p:cNvSpPr>
            <a:spLocks noGrp="1"/>
          </p:cNvSpPr>
          <p:nvPr>
            <p:ph type="title" idx="4294967295"/>
          </p:nvPr>
        </p:nvSpPr>
        <p:spPr>
          <a:xfrm>
            <a:off x="838200" y="407070"/>
            <a:ext cx="10515600" cy="1325563"/>
          </a:xfrm>
        </p:spPr>
        <p:txBody>
          <a:bodyPr>
            <a:normAutofit fontScale="90000"/>
          </a:bodyPr>
          <a:lstStyle/>
          <a:p>
            <a:r>
              <a:rPr lang="fi-FI" b="1" dirty="0">
                <a:latin typeface="Poppins" panose="00000500000000000000" pitchFamily="2" charset="0"/>
                <a:cs typeface="Poppins" panose="00000500000000000000" pitchFamily="2" charset="0"/>
              </a:rPr>
              <a:t>Tasa-arvo ja yhdenvertaisuus ovat puolueen 	toimintaa ohjaavat arvot!</a:t>
            </a:r>
          </a:p>
        </p:txBody>
      </p:sp>
      <p:sp>
        <p:nvSpPr>
          <p:cNvPr id="7" name="Tekstiruutu 6">
            <a:extLst>
              <a:ext uri="{FF2B5EF4-FFF2-40B4-BE49-F238E27FC236}">
                <a16:creationId xmlns:a16="http://schemas.microsoft.com/office/drawing/2014/main" id="{F2CD67EF-AC0E-94B9-C636-E3500C51452C}"/>
              </a:ext>
            </a:extLst>
          </p:cNvPr>
          <p:cNvSpPr txBox="1"/>
          <p:nvPr/>
        </p:nvSpPr>
        <p:spPr>
          <a:xfrm>
            <a:off x="1110143" y="2130203"/>
            <a:ext cx="5207529" cy="3693319"/>
          </a:xfrm>
          <a:prstGeom prst="rect">
            <a:avLst/>
          </a:prstGeom>
          <a:noFill/>
        </p:spPr>
        <p:txBody>
          <a:bodyPr wrap="square" rtlCol="0">
            <a:spAutoFit/>
          </a:bodyPr>
          <a:lstStyle/>
          <a:p>
            <a:r>
              <a:rPr lang="fi-FI" i="1" dirty="0">
                <a:latin typeface="Poppins" panose="00000500000000000000" pitchFamily="2" charset="0"/>
                <a:cs typeface="Poppins" panose="00000500000000000000" pitchFamily="2" charset="0"/>
              </a:rPr>
              <a:t>Yhdenvertaisuudella tarkoitetaan sitä, että kaikki ihmiset ovat samanarvoisia riippumatta heidän sukupuolestaan, iästään, etnisestä tai kansallisesta alkuperästään, kansalaisuudestaan, kielestään, uskonnostaan ja vakaumuksestaan, mielipiteistään, toimintakyvyistään, terveydentilastaan, seksuaalisesta suuntautumisestaan tai muusta henkilöön liittyvästä syystä.</a:t>
            </a:r>
          </a:p>
          <a:p>
            <a:endParaRPr lang="fi-FI" i="1" dirty="0">
              <a:latin typeface="Poppins" panose="00000500000000000000" pitchFamily="2" charset="0"/>
              <a:cs typeface="Poppins" panose="00000500000000000000" pitchFamily="2" charset="0"/>
            </a:endParaRPr>
          </a:p>
          <a:p>
            <a:pPr marL="285750" indent="-285750">
              <a:buFontTx/>
              <a:buChar char="-"/>
            </a:pPr>
            <a:r>
              <a:rPr lang="fi-FI" dirty="0">
                <a:latin typeface="Poppins" panose="00000500000000000000" pitchFamily="2" charset="0"/>
                <a:cs typeface="Poppins" panose="00000500000000000000" pitchFamily="2" charset="0"/>
              </a:rPr>
              <a:t>Vasemmistoliiton tasa-arvo- ja </a:t>
            </a:r>
            <a:r>
              <a:rPr lang="fi-FI" dirty="0" err="1">
                <a:latin typeface="Poppins" panose="00000500000000000000" pitchFamily="2" charset="0"/>
                <a:cs typeface="Poppins" panose="00000500000000000000" pitchFamily="2" charset="0"/>
              </a:rPr>
              <a:t>yhdenvertaisuussuunitelma</a:t>
            </a:r>
            <a:endParaRPr lang="fi-FI" dirty="0">
              <a:latin typeface="Poppins" panose="00000500000000000000" pitchFamily="2" charset="0"/>
              <a:cs typeface="Poppins" panose="00000500000000000000" pitchFamily="2" charset="0"/>
            </a:endParaRPr>
          </a:p>
        </p:txBody>
      </p:sp>
      <p:pic>
        <p:nvPicPr>
          <p:cNvPr id="2052" name="Picture 4" descr="A strong art deco style image that symbolizes equality and wellbeing of all people">
            <a:extLst>
              <a:ext uri="{FF2B5EF4-FFF2-40B4-BE49-F238E27FC236}">
                <a16:creationId xmlns:a16="http://schemas.microsoft.com/office/drawing/2014/main" id="{9854D836-3DAA-8CE6-0D4C-AD0AD376B3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5108" y="2130203"/>
            <a:ext cx="4057073" cy="4057073"/>
          </a:xfrm>
          <a:prstGeom prst="rect">
            <a:avLst/>
          </a:prstGeom>
          <a:noFill/>
          <a:extLst>
            <a:ext uri="{909E8E84-426E-40DD-AFC4-6F175D3DCCD1}">
              <a14:hiddenFill xmlns:a14="http://schemas.microsoft.com/office/drawing/2010/main">
                <a:solidFill>
                  <a:srgbClr val="FFFFFF"/>
                </a:solidFill>
              </a14:hiddenFill>
            </a:ext>
          </a:extLst>
        </p:spPr>
      </p:pic>
      <p:sp>
        <p:nvSpPr>
          <p:cNvPr id="3" name="Tekstiruutu 2">
            <a:extLst>
              <a:ext uri="{FF2B5EF4-FFF2-40B4-BE49-F238E27FC236}">
                <a16:creationId xmlns:a16="http://schemas.microsoft.com/office/drawing/2014/main" id="{A5A8778C-8B2F-A84C-A297-B976E1589EC6}"/>
              </a:ext>
            </a:extLst>
          </p:cNvPr>
          <p:cNvSpPr txBox="1"/>
          <p:nvPr/>
        </p:nvSpPr>
        <p:spPr>
          <a:xfrm>
            <a:off x="7176655" y="6215514"/>
            <a:ext cx="3611418" cy="261610"/>
          </a:xfrm>
          <a:prstGeom prst="rect">
            <a:avLst/>
          </a:prstGeom>
          <a:noFill/>
        </p:spPr>
        <p:txBody>
          <a:bodyPr wrap="square" rtlCol="0">
            <a:spAutoFit/>
          </a:bodyPr>
          <a:lstStyle/>
          <a:p>
            <a:r>
              <a:rPr lang="fi-FI" sz="1100" i="1" dirty="0">
                <a:latin typeface="Poppins" panose="00000500000000000000" pitchFamily="2" charset="0"/>
                <a:cs typeface="Poppins" panose="00000500000000000000" pitchFamily="2" charset="0"/>
              </a:rPr>
              <a:t>Kuva: Microsoft </a:t>
            </a:r>
            <a:r>
              <a:rPr lang="fi-FI" sz="1100" i="1" dirty="0" err="1">
                <a:latin typeface="Poppins" panose="00000500000000000000" pitchFamily="2" charset="0"/>
                <a:cs typeface="Poppins" panose="00000500000000000000" pitchFamily="2" charset="0"/>
              </a:rPr>
              <a:t>Copilot</a:t>
            </a:r>
            <a:r>
              <a:rPr lang="fi-FI" sz="1100" i="1" dirty="0">
                <a:latin typeface="Poppins" panose="00000500000000000000" pitchFamily="2" charset="0"/>
                <a:cs typeface="Poppins" panose="00000500000000000000" pitchFamily="2" charset="0"/>
              </a:rPr>
              <a:t> AI</a:t>
            </a:r>
          </a:p>
        </p:txBody>
      </p:sp>
    </p:spTree>
    <p:extLst>
      <p:ext uri="{BB962C8B-B14F-4D97-AF65-F5344CB8AC3E}">
        <p14:creationId xmlns:p14="http://schemas.microsoft.com/office/powerpoint/2010/main" val="368052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ADF1B7B-7B98-4B3B-9E52-D9CD51C4AAAD}"/>
              </a:ext>
            </a:extLst>
          </p:cNvPr>
          <p:cNvSpPr>
            <a:spLocks noGrp="1"/>
          </p:cNvSpPr>
          <p:nvPr>
            <p:ph type="title"/>
          </p:nvPr>
        </p:nvSpPr>
        <p:spPr/>
        <p:txBody>
          <a:bodyPr/>
          <a:lstStyle/>
          <a:p>
            <a:r>
              <a:rPr lang="fi-FI" b="1" dirty="0">
                <a:latin typeface="Poppins" panose="00000500000000000000" pitchFamily="2" charset="0"/>
                <a:cs typeface="Poppins" panose="00000500000000000000" pitchFamily="2" charset="0"/>
              </a:rPr>
              <a:t>Turvallisemman </a:t>
            </a:r>
            <a:r>
              <a:rPr lang="fi-FI" b="1">
                <a:latin typeface="Poppins" panose="00000500000000000000" pitchFamily="2" charset="0"/>
                <a:cs typeface="Poppins" panose="00000500000000000000" pitchFamily="2" charset="0"/>
              </a:rPr>
              <a:t>tilan periaatteet</a:t>
            </a:r>
            <a:endParaRPr lang="fi-FI" b="1" dirty="0">
              <a:latin typeface="Poppins" panose="00000500000000000000" pitchFamily="2" charset="0"/>
              <a:cs typeface="Poppins" panose="00000500000000000000" pitchFamily="2" charset="0"/>
            </a:endParaRPr>
          </a:p>
        </p:txBody>
      </p:sp>
      <p:sp>
        <p:nvSpPr>
          <p:cNvPr id="3" name="Sisällön paikkamerkki 2">
            <a:extLst>
              <a:ext uri="{FF2B5EF4-FFF2-40B4-BE49-F238E27FC236}">
                <a16:creationId xmlns:a16="http://schemas.microsoft.com/office/drawing/2014/main" id="{8FA13274-0122-1C2B-6EA6-75B0A0C6833D}"/>
              </a:ext>
            </a:extLst>
          </p:cNvPr>
          <p:cNvSpPr>
            <a:spLocks noGrp="1"/>
          </p:cNvSpPr>
          <p:nvPr>
            <p:ph idx="1"/>
          </p:nvPr>
        </p:nvSpPr>
        <p:spPr>
          <a:xfrm>
            <a:off x="838199" y="1825624"/>
            <a:ext cx="10092655" cy="4810067"/>
          </a:xfrm>
        </p:spPr>
        <p:txBody>
          <a:bodyPr>
            <a:noAutofit/>
          </a:bodyPr>
          <a:lstStyle/>
          <a:p>
            <a:pPr marL="457200" lvl="1" indent="0">
              <a:buNone/>
            </a:pPr>
            <a:r>
              <a:rPr lang="fi-FI" sz="1600" dirty="0">
                <a:latin typeface="Poppins" panose="00000500000000000000" pitchFamily="2" charset="0"/>
                <a:cs typeface="Poppins" panose="00000500000000000000" pitchFamily="2" charset="0"/>
              </a:rPr>
              <a:t>Jokaisella vasemmiston tapahtumiin osallistuvalla on oikeus turvalliseen tapahtumaan. </a:t>
            </a:r>
            <a:br>
              <a:rPr lang="fi-FI" sz="1600" dirty="0">
                <a:latin typeface="Poppins" panose="00000500000000000000" pitchFamily="2" charset="0"/>
                <a:cs typeface="Poppins" panose="00000500000000000000" pitchFamily="2" charset="0"/>
              </a:rPr>
            </a:br>
            <a:r>
              <a:rPr lang="fi-FI" sz="1600" dirty="0">
                <a:latin typeface="Poppins" panose="00000500000000000000" pitchFamily="2" charset="0"/>
                <a:cs typeface="Poppins" panose="00000500000000000000" pitchFamily="2" charset="0"/>
              </a:rPr>
              <a:t>Paras tapa taata tämä oikeus jokaiselle on, että me kaikki vastaamme omasta toiminnastamme ja noudatamme turvallisemman tilan sääntöjä. </a:t>
            </a:r>
          </a:p>
          <a:p>
            <a:pPr marL="457200" lvl="1" indent="0">
              <a:buNone/>
            </a:pPr>
            <a:endParaRPr lang="fi-FI" sz="1600" i="1" dirty="0">
              <a:latin typeface="Poppins" panose="00000500000000000000" pitchFamily="2" charset="0"/>
              <a:cs typeface="Poppins" panose="00000500000000000000" pitchFamily="2" charset="0"/>
            </a:endParaRPr>
          </a:p>
          <a:p>
            <a:pPr marL="457200" lvl="1" indent="0">
              <a:buNone/>
            </a:pPr>
            <a:br>
              <a:rPr lang="fi-FI" sz="1600" dirty="0">
                <a:latin typeface="Poppins" panose="00000500000000000000" pitchFamily="2" charset="0"/>
                <a:cs typeface="Poppins" panose="00000500000000000000" pitchFamily="2" charset="0"/>
              </a:rPr>
            </a:br>
            <a:r>
              <a:rPr lang="fi-FI" sz="1600" b="1" dirty="0">
                <a:latin typeface="Poppins" panose="00000500000000000000" pitchFamily="2" charset="0"/>
                <a:cs typeface="Poppins" panose="00000500000000000000" pitchFamily="2" charset="0"/>
              </a:rPr>
              <a:t>Tutustu turvallisemman tilan periaatteisiin:</a:t>
            </a:r>
          </a:p>
          <a:p>
            <a:pPr marL="457200" lvl="1" indent="0">
              <a:buNone/>
            </a:pPr>
            <a:r>
              <a:rPr lang="fi-FI" sz="1600" dirty="0">
                <a:latin typeface="Poppins" panose="00000500000000000000" pitchFamily="2" charset="0"/>
                <a:cs typeface="Poppins" panose="00000500000000000000" pitchFamily="2" charset="0"/>
                <a:hlinkClick r:id="rId2"/>
              </a:rPr>
              <a:t>https://vaikutavasemmistossa.fi/turvallinen-puolue/turvallisemman-tilan-periaatteet/</a:t>
            </a:r>
            <a:r>
              <a:rPr lang="fi-FI" sz="1600" b="1" dirty="0">
                <a:latin typeface="Poppins" panose="00000500000000000000" pitchFamily="2" charset="0"/>
                <a:cs typeface="Poppins" panose="00000500000000000000" pitchFamily="2" charset="0"/>
              </a:rPr>
              <a:t> </a:t>
            </a:r>
          </a:p>
          <a:p>
            <a:pPr marL="457200" lvl="1" indent="0">
              <a:buNone/>
            </a:pPr>
            <a:endParaRPr lang="fi-FI" sz="1600" b="1" dirty="0">
              <a:latin typeface="Poppins" panose="00000500000000000000" pitchFamily="2" charset="0"/>
              <a:cs typeface="Poppins" panose="00000500000000000000" pitchFamily="2" charset="0"/>
            </a:endParaRPr>
          </a:p>
          <a:p>
            <a:pPr marL="457200" lvl="1" indent="0">
              <a:buNone/>
            </a:pPr>
            <a:br>
              <a:rPr lang="fi-FI" sz="1600" dirty="0">
                <a:latin typeface="Poppins" panose="00000500000000000000" pitchFamily="2" charset="0"/>
                <a:cs typeface="Poppins" panose="00000500000000000000" pitchFamily="2" charset="0"/>
              </a:rPr>
            </a:br>
            <a:endParaRPr lang="fi-FI" sz="105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619921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4E7049-09A2-7193-785F-33C6512F34B3}"/>
              </a:ext>
            </a:extLst>
          </p:cNvPr>
          <p:cNvSpPr>
            <a:spLocks noGrp="1"/>
          </p:cNvSpPr>
          <p:nvPr>
            <p:ph type="title"/>
          </p:nvPr>
        </p:nvSpPr>
        <p:spPr/>
        <p:txBody>
          <a:bodyPr>
            <a:normAutofit/>
          </a:bodyPr>
          <a:lstStyle/>
          <a:p>
            <a:r>
              <a:rPr lang="fi-FI" sz="3200" b="1" dirty="0">
                <a:latin typeface="Poppins" panose="00000500000000000000" pitchFamily="2" charset="0"/>
                <a:cs typeface="Poppins" panose="00000500000000000000" pitchFamily="2" charset="0"/>
              </a:rPr>
              <a:t>Tapahtumajärjestäminen toiminnan keskiössä</a:t>
            </a:r>
            <a:endParaRPr lang="fi-FI" sz="3200" dirty="0">
              <a:latin typeface="Poppins" panose="00000500000000000000" pitchFamily="2" charset="0"/>
              <a:cs typeface="Poppins" panose="00000500000000000000" pitchFamily="2" charset="0"/>
            </a:endParaRPr>
          </a:p>
        </p:txBody>
      </p:sp>
      <p:sp>
        <p:nvSpPr>
          <p:cNvPr id="3" name="Sisällön paikkamerkki 2">
            <a:extLst>
              <a:ext uri="{FF2B5EF4-FFF2-40B4-BE49-F238E27FC236}">
                <a16:creationId xmlns:a16="http://schemas.microsoft.com/office/drawing/2014/main" id="{EE2804F0-C9D6-CA14-78A8-9EC5C78EFDC4}"/>
              </a:ext>
            </a:extLst>
          </p:cNvPr>
          <p:cNvSpPr>
            <a:spLocks noGrp="1"/>
          </p:cNvSpPr>
          <p:nvPr>
            <p:ph idx="1"/>
          </p:nvPr>
        </p:nvSpPr>
        <p:spPr>
          <a:xfrm>
            <a:off x="838200" y="1825625"/>
            <a:ext cx="10515600" cy="4351338"/>
          </a:xfrm>
        </p:spPr>
        <p:txBody>
          <a:bodyPr>
            <a:normAutofit/>
          </a:bodyPr>
          <a:lstStyle/>
          <a:p>
            <a:r>
              <a:rPr lang="fi-FI" dirty="0">
                <a:latin typeface="Poppins" panose="00000500000000000000" pitchFamily="2" charset="0"/>
                <a:cs typeface="Poppins" panose="00000500000000000000" pitchFamily="2" charset="0"/>
              </a:rPr>
              <a:t>Tapahtumajärjestämisessä on huomioitava seuraavat seikat:</a:t>
            </a:r>
          </a:p>
          <a:p>
            <a:pPr marL="0" indent="0">
              <a:buNone/>
            </a:pPr>
            <a:endParaRPr lang="fi-FI" dirty="0">
              <a:latin typeface="Poppins" panose="00000500000000000000" pitchFamily="2" charset="0"/>
              <a:cs typeface="Poppins" panose="00000500000000000000" pitchFamily="2" charset="0"/>
            </a:endParaRPr>
          </a:p>
          <a:p>
            <a:pPr lvl="1"/>
            <a:r>
              <a:rPr lang="fi-FI" dirty="0">
                <a:latin typeface="Poppins" panose="00000500000000000000" pitchFamily="2" charset="0"/>
                <a:cs typeface="Poppins" panose="00000500000000000000" pitchFamily="2" charset="0"/>
              </a:rPr>
              <a:t>#1. Kuinka kunnianhimoista tapahtumasuunnittelu on</a:t>
            </a:r>
          </a:p>
          <a:p>
            <a:pPr lvl="1"/>
            <a:r>
              <a:rPr lang="fi-FI" dirty="0">
                <a:latin typeface="Poppins" panose="00000500000000000000" pitchFamily="2" charset="0"/>
                <a:cs typeface="Poppins" panose="00000500000000000000" pitchFamily="2" charset="0"/>
              </a:rPr>
              <a:t>#2. Kuinka paljon tapahtumia suunnitellaan</a:t>
            </a:r>
          </a:p>
          <a:p>
            <a:pPr lvl="1"/>
            <a:r>
              <a:rPr lang="fi-FI" dirty="0">
                <a:latin typeface="Poppins" panose="00000500000000000000" pitchFamily="2" charset="0"/>
                <a:cs typeface="Poppins" panose="00000500000000000000" pitchFamily="2" charset="0"/>
              </a:rPr>
              <a:t>#3. Ketkä tapahtuman suunnittelevat</a:t>
            </a:r>
          </a:p>
          <a:p>
            <a:pPr lvl="1"/>
            <a:r>
              <a:rPr lang="fi-FI" dirty="0">
                <a:latin typeface="Poppins" panose="00000500000000000000" pitchFamily="2" charset="0"/>
                <a:cs typeface="Poppins" panose="00000500000000000000" pitchFamily="2" charset="0"/>
              </a:rPr>
              <a:t>#4. Ketkä tapahtuman toteuttavat</a:t>
            </a:r>
          </a:p>
          <a:p>
            <a:pPr lvl="1"/>
            <a:r>
              <a:rPr lang="fi-FI" dirty="0">
                <a:latin typeface="Poppins" panose="00000500000000000000" pitchFamily="2" charset="0"/>
                <a:cs typeface="Poppins" panose="00000500000000000000" pitchFamily="2" charset="0"/>
              </a:rPr>
              <a:t>#5. Kuinka tapahtumasta viestitään</a:t>
            </a:r>
          </a:p>
        </p:txBody>
      </p:sp>
    </p:spTree>
    <p:extLst>
      <p:ext uri="{BB962C8B-B14F-4D97-AF65-F5344CB8AC3E}">
        <p14:creationId xmlns:p14="http://schemas.microsoft.com/office/powerpoint/2010/main" val="3050176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D9F2CD3C-C941-B7F5-437F-291306046627}"/>
              </a:ext>
            </a:extLst>
          </p:cNvPr>
          <p:cNvPicPr>
            <a:picLocks noChangeAspect="1"/>
          </p:cNvPicPr>
          <p:nvPr/>
        </p:nvPicPr>
        <p:blipFill>
          <a:blip r:embed="rId2"/>
          <a:stretch>
            <a:fillRect/>
          </a:stretch>
        </p:blipFill>
        <p:spPr>
          <a:xfrm>
            <a:off x="6454925" y="1027906"/>
            <a:ext cx="5982535" cy="6677957"/>
          </a:xfrm>
          <a:prstGeom prst="rect">
            <a:avLst/>
          </a:prstGeom>
        </p:spPr>
      </p:pic>
      <p:pic>
        <p:nvPicPr>
          <p:cNvPr id="9" name="Kuva 8">
            <a:extLst>
              <a:ext uri="{FF2B5EF4-FFF2-40B4-BE49-F238E27FC236}">
                <a16:creationId xmlns:a16="http://schemas.microsoft.com/office/drawing/2014/main" id="{41DBFB2C-6694-9227-FE84-DBD5CBFFDBB4}"/>
              </a:ext>
            </a:extLst>
          </p:cNvPr>
          <p:cNvPicPr>
            <a:picLocks noChangeAspect="1"/>
          </p:cNvPicPr>
          <p:nvPr/>
        </p:nvPicPr>
        <p:blipFill>
          <a:blip r:embed="rId3"/>
          <a:stretch>
            <a:fillRect/>
          </a:stretch>
        </p:blipFill>
        <p:spPr>
          <a:xfrm rot="780589">
            <a:off x="7731826" y="2939692"/>
            <a:ext cx="5896798" cy="6039693"/>
          </a:xfrm>
          <a:prstGeom prst="rect">
            <a:avLst/>
          </a:prstGeom>
        </p:spPr>
      </p:pic>
      <p:sp>
        <p:nvSpPr>
          <p:cNvPr id="2" name="Otsikko 1">
            <a:extLst>
              <a:ext uri="{FF2B5EF4-FFF2-40B4-BE49-F238E27FC236}">
                <a16:creationId xmlns:a16="http://schemas.microsoft.com/office/drawing/2014/main" id="{A8727BFD-92D2-C7A6-7985-E284F6EB06CC}"/>
              </a:ext>
            </a:extLst>
          </p:cNvPr>
          <p:cNvSpPr>
            <a:spLocks noGrp="1"/>
          </p:cNvSpPr>
          <p:nvPr>
            <p:ph type="title"/>
          </p:nvPr>
        </p:nvSpPr>
        <p:spPr/>
        <p:txBody>
          <a:bodyPr/>
          <a:lstStyle/>
          <a:p>
            <a:r>
              <a:rPr lang="fi-FI" b="1" dirty="0">
                <a:latin typeface="Poppins" panose="00000500000000000000" pitchFamily="2" charset="0"/>
                <a:cs typeface="Poppins" panose="00000500000000000000" pitchFamily="2" charset="0"/>
              </a:rPr>
              <a:t>Toimintakortit tapahtumajärjestäjän tukena</a:t>
            </a:r>
            <a:endParaRPr lang="fi-FI" dirty="0"/>
          </a:p>
        </p:txBody>
      </p:sp>
      <p:sp>
        <p:nvSpPr>
          <p:cNvPr id="3" name="Sisällön paikkamerkki 2">
            <a:extLst>
              <a:ext uri="{FF2B5EF4-FFF2-40B4-BE49-F238E27FC236}">
                <a16:creationId xmlns:a16="http://schemas.microsoft.com/office/drawing/2014/main" id="{76D4109E-3048-8821-1657-D37308BB5A7E}"/>
              </a:ext>
            </a:extLst>
          </p:cNvPr>
          <p:cNvSpPr>
            <a:spLocks noGrp="1"/>
          </p:cNvSpPr>
          <p:nvPr>
            <p:ph idx="1"/>
          </p:nvPr>
        </p:nvSpPr>
        <p:spPr>
          <a:xfrm>
            <a:off x="838200" y="1825625"/>
            <a:ext cx="5257800" cy="4351338"/>
          </a:xfrm>
        </p:spPr>
        <p:txBody>
          <a:bodyPr>
            <a:normAutofit fontScale="77500" lnSpcReduction="20000"/>
          </a:bodyPr>
          <a:lstStyle/>
          <a:p>
            <a:r>
              <a:rPr lang="fi-FI" dirty="0">
                <a:latin typeface="Poppins" panose="00000500000000000000" pitchFamily="2" charset="0"/>
                <a:cs typeface="Poppins" panose="00000500000000000000" pitchFamily="2" charset="0"/>
                <a:hlinkClick r:id="rId4"/>
              </a:rPr>
              <a:t>https://vaikutavasemmistossa.fi/aktiiveille/toimintakortit/</a:t>
            </a:r>
            <a:endParaRPr lang="fi-FI" dirty="0">
              <a:latin typeface="Poppins" panose="00000500000000000000" pitchFamily="2" charset="0"/>
              <a:cs typeface="Poppins" panose="00000500000000000000" pitchFamily="2" charset="0"/>
            </a:endParaRPr>
          </a:p>
          <a:p>
            <a:r>
              <a:rPr lang="fi-FI" dirty="0">
                <a:latin typeface="Poppins" panose="00000500000000000000" pitchFamily="2" charset="0"/>
                <a:cs typeface="Poppins" panose="00000500000000000000" pitchFamily="2" charset="0"/>
              </a:rPr>
              <a:t>Toimintakortit tarjoavat apua toiminnan suunnitteluun ja järjestämiseen</a:t>
            </a:r>
          </a:p>
          <a:p>
            <a:r>
              <a:rPr lang="fi-FI" dirty="0">
                <a:latin typeface="Poppins" panose="00000500000000000000" pitchFamily="2" charset="0"/>
                <a:cs typeface="Poppins" panose="00000500000000000000" pitchFamily="2" charset="0"/>
              </a:rPr>
              <a:t>Ne eivät sisällä pakottavia sääntöjä tai ehdottomia kieltoja, vaan avaavat ajattelua ja inspiroivat.</a:t>
            </a:r>
          </a:p>
          <a:p>
            <a:r>
              <a:rPr lang="fi-FI" dirty="0">
                <a:latin typeface="Poppins" panose="00000500000000000000" pitchFamily="2" charset="0"/>
                <a:cs typeface="Poppins" panose="00000500000000000000" pitchFamily="2" charset="0"/>
              </a:rPr>
              <a:t>Korteista löydät hyödyllisiä neuvoja erilaisten toimintojen järjestämiseen.</a:t>
            </a:r>
          </a:p>
          <a:p>
            <a:r>
              <a:rPr lang="fi-FI" dirty="0">
                <a:latin typeface="Poppins" panose="00000500000000000000" pitchFamily="2" charset="0"/>
                <a:cs typeface="Poppins" panose="00000500000000000000" pitchFamily="2" charset="0"/>
              </a:rPr>
              <a:t>Välillä tempaistaan ja yritetään toteuttaa joku tietty toiminto valtakunnallisesti!</a:t>
            </a:r>
          </a:p>
        </p:txBody>
      </p:sp>
      <p:pic>
        <p:nvPicPr>
          <p:cNvPr id="5" name="Kuva 4">
            <a:extLst>
              <a:ext uri="{FF2B5EF4-FFF2-40B4-BE49-F238E27FC236}">
                <a16:creationId xmlns:a16="http://schemas.microsoft.com/office/drawing/2014/main" id="{992B178E-1224-ED15-8D62-3278E528790A}"/>
              </a:ext>
            </a:extLst>
          </p:cNvPr>
          <p:cNvPicPr>
            <a:picLocks noChangeAspect="1"/>
          </p:cNvPicPr>
          <p:nvPr/>
        </p:nvPicPr>
        <p:blipFill>
          <a:blip r:embed="rId5"/>
          <a:stretch>
            <a:fillRect/>
          </a:stretch>
        </p:blipFill>
        <p:spPr>
          <a:xfrm rot="1841331">
            <a:off x="8788564" y="3583980"/>
            <a:ext cx="4783675" cy="5119371"/>
          </a:xfrm>
          <a:prstGeom prst="rect">
            <a:avLst/>
          </a:prstGeom>
        </p:spPr>
      </p:pic>
    </p:spTree>
    <p:extLst>
      <p:ext uri="{BB962C8B-B14F-4D97-AF65-F5344CB8AC3E}">
        <p14:creationId xmlns:p14="http://schemas.microsoft.com/office/powerpoint/2010/main" val="361058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FAEF61-CA0C-2209-E86B-F23EA27EB3B3}"/>
              </a:ext>
            </a:extLst>
          </p:cNvPr>
          <p:cNvSpPr>
            <a:spLocks noGrp="1"/>
          </p:cNvSpPr>
          <p:nvPr>
            <p:ph type="title"/>
          </p:nvPr>
        </p:nvSpPr>
        <p:spPr/>
        <p:txBody>
          <a:bodyPr/>
          <a:lstStyle/>
          <a:p>
            <a:r>
              <a:rPr lang="fi-FI" b="1" dirty="0">
                <a:latin typeface="Poppins" panose="00000500000000000000" pitchFamily="2" charset="0"/>
                <a:cs typeface="Poppins" panose="00000500000000000000" pitchFamily="2" charset="0"/>
              </a:rPr>
              <a:t>Vaalit puolueen toiminnan ytimessä.	(1/3)</a:t>
            </a:r>
          </a:p>
        </p:txBody>
      </p:sp>
      <p:sp>
        <p:nvSpPr>
          <p:cNvPr id="3" name="Sisällön paikkamerkki 2">
            <a:extLst>
              <a:ext uri="{FF2B5EF4-FFF2-40B4-BE49-F238E27FC236}">
                <a16:creationId xmlns:a16="http://schemas.microsoft.com/office/drawing/2014/main" id="{D9EAE2D0-282C-DD51-2A3D-7A8D79D6AA54}"/>
              </a:ext>
            </a:extLst>
          </p:cNvPr>
          <p:cNvSpPr>
            <a:spLocks noGrp="1"/>
          </p:cNvSpPr>
          <p:nvPr>
            <p:ph idx="1"/>
          </p:nvPr>
        </p:nvSpPr>
        <p:spPr>
          <a:xfrm>
            <a:off x="838200" y="1825625"/>
            <a:ext cx="10515600" cy="4351338"/>
          </a:xfrm>
        </p:spPr>
        <p:txBody>
          <a:bodyPr>
            <a:normAutofit fontScale="55000" lnSpcReduction="20000"/>
          </a:bodyPr>
          <a:lstStyle/>
          <a:p>
            <a:pPr>
              <a:lnSpc>
                <a:spcPct val="120000"/>
              </a:lnSpc>
            </a:pPr>
            <a:r>
              <a:rPr lang="fi-FI" dirty="0">
                <a:latin typeface="Poppins" panose="00000500000000000000" pitchFamily="2" charset="0"/>
                <a:cs typeface="Poppins" panose="00000500000000000000" pitchFamily="2" charset="0"/>
              </a:rPr>
              <a:t>Puolueen piirissä voi tehdä monenlaista, mutta vaaleihin osallistuminen on parlamentaarisen puolueen perustehtävä.</a:t>
            </a:r>
          </a:p>
          <a:p>
            <a:pPr>
              <a:lnSpc>
                <a:spcPct val="120000"/>
              </a:lnSpc>
            </a:pPr>
            <a:endParaRPr lang="fi-FI" dirty="0">
              <a:latin typeface="Poppins" panose="00000500000000000000" pitchFamily="2" charset="0"/>
              <a:cs typeface="Poppins" panose="00000500000000000000" pitchFamily="2" charset="0"/>
            </a:endParaRPr>
          </a:p>
          <a:p>
            <a:pPr>
              <a:lnSpc>
                <a:spcPct val="120000"/>
              </a:lnSpc>
            </a:pPr>
            <a:r>
              <a:rPr lang="fi-FI" dirty="0">
                <a:latin typeface="Poppins" panose="00000500000000000000" pitchFamily="2" charset="0"/>
                <a:cs typeface="Poppins" panose="00000500000000000000" pitchFamily="2" charset="0"/>
              </a:rPr>
              <a:t>Vasemmistoliitolla ei kampanjamaksuja!</a:t>
            </a:r>
          </a:p>
          <a:p>
            <a:pPr marL="0" indent="0">
              <a:lnSpc>
                <a:spcPct val="120000"/>
              </a:lnSpc>
              <a:buNone/>
            </a:pPr>
            <a:endParaRPr lang="fi-FI" dirty="0">
              <a:latin typeface="Poppins" panose="00000500000000000000" pitchFamily="2" charset="0"/>
              <a:cs typeface="Poppins" panose="00000500000000000000" pitchFamily="2" charset="0"/>
            </a:endParaRPr>
          </a:p>
          <a:p>
            <a:pPr>
              <a:lnSpc>
                <a:spcPct val="120000"/>
              </a:lnSpc>
            </a:pPr>
            <a:r>
              <a:rPr lang="fi-FI" dirty="0">
                <a:latin typeface="Poppins" panose="00000500000000000000" pitchFamily="2" charset="0"/>
                <a:cs typeface="Poppins" panose="00000500000000000000" pitchFamily="2" charset="0"/>
              </a:rPr>
              <a:t>Puolue kouluttaa ehdokkaita yhteistyössä KSL:n kanssa.</a:t>
            </a:r>
          </a:p>
          <a:p>
            <a:pPr marL="0" indent="0">
              <a:lnSpc>
                <a:spcPct val="120000"/>
              </a:lnSpc>
              <a:buNone/>
            </a:pPr>
            <a:endParaRPr lang="fi-FI" dirty="0">
              <a:latin typeface="Poppins" panose="00000500000000000000" pitchFamily="2" charset="0"/>
              <a:cs typeface="Poppins" panose="00000500000000000000" pitchFamily="2" charset="0"/>
            </a:endParaRPr>
          </a:p>
          <a:p>
            <a:pPr>
              <a:lnSpc>
                <a:spcPct val="120000"/>
              </a:lnSpc>
            </a:pPr>
            <a:r>
              <a:rPr lang="fi-FI" dirty="0">
                <a:latin typeface="Poppins" panose="00000500000000000000" pitchFamily="2" charset="0"/>
                <a:cs typeface="Poppins" panose="00000500000000000000" pitchFamily="2" charset="0"/>
              </a:rPr>
              <a:t>Kaikki puolueen ehdokkaat esitellään ehdokasgalleriassa!</a:t>
            </a:r>
          </a:p>
          <a:p>
            <a:pPr>
              <a:lnSpc>
                <a:spcPct val="120000"/>
              </a:lnSpc>
            </a:pPr>
            <a:endParaRPr lang="fi-FI" dirty="0">
              <a:latin typeface="Poppins" panose="00000500000000000000" pitchFamily="2" charset="0"/>
              <a:cs typeface="Poppins" panose="00000500000000000000" pitchFamily="2" charset="0"/>
            </a:endParaRPr>
          </a:p>
          <a:p>
            <a:pPr>
              <a:lnSpc>
                <a:spcPct val="120000"/>
              </a:lnSpc>
            </a:pPr>
            <a:r>
              <a:rPr lang="fi-FI" dirty="0">
                <a:latin typeface="Poppins" panose="00000500000000000000" pitchFamily="2" charset="0"/>
                <a:cs typeface="Poppins" panose="00000500000000000000" pitchFamily="2" charset="0"/>
              </a:rPr>
              <a:t>Kuntavaaleissa kunnallisjärjestöt asettavat ehdokkaat, aluevaaleissa ja eduskuntavaaleissa piirijärjestöt ja europarlamentti- ja presidentinvaaleissa puoluevaltuusto.</a:t>
            </a:r>
          </a:p>
        </p:txBody>
      </p:sp>
    </p:spTree>
    <p:extLst>
      <p:ext uri="{BB962C8B-B14F-4D97-AF65-F5344CB8AC3E}">
        <p14:creationId xmlns:p14="http://schemas.microsoft.com/office/powerpoint/2010/main" val="1993625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CDA04A2-C54F-AC1E-962E-2CD792B9BE99}"/>
              </a:ext>
            </a:extLst>
          </p:cNvPr>
          <p:cNvSpPr>
            <a:spLocks noGrp="1"/>
          </p:cNvSpPr>
          <p:nvPr>
            <p:ph type="title"/>
          </p:nvPr>
        </p:nvSpPr>
        <p:spPr/>
        <p:txBody>
          <a:bodyPr/>
          <a:lstStyle/>
          <a:p>
            <a:r>
              <a:rPr lang="fi-FI" b="1" dirty="0">
                <a:latin typeface="Poppins" panose="00000500000000000000" pitchFamily="2" charset="0"/>
                <a:cs typeface="Poppins" panose="00000500000000000000" pitchFamily="2" charset="0"/>
              </a:rPr>
              <a:t>Vaalit puolueen toiminnan ytimessä.	(2/3)</a:t>
            </a:r>
          </a:p>
        </p:txBody>
      </p:sp>
      <p:sp>
        <p:nvSpPr>
          <p:cNvPr id="3" name="Sisällön paikkamerkki 2">
            <a:extLst>
              <a:ext uri="{FF2B5EF4-FFF2-40B4-BE49-F238E27FC236}">
                <a16:creationId xmlns:a16="http://schemas.microsoft.com/office/drawing/2014/main" id="{F090A3A2-7ADC-2484-45F3-6EA73465B524}"/>
              </a:ext>
            </a:extLst>
          </p:cNvPr>
          <p:cNvSpPr>
            <a:spLocks noGrp="1"/>
          </p:cNvSpPr>
          <p:nvPr>
            <p:ph idx="1"/>
          </p:nvPr>
        </p:nvSpPr>
        <p:spPr>
          <a:xfrm>
            <a:off x="838200" y="1825625"/>
            <a:ext cx="10515600" cy="4351338"/>
          </a:xfrm>
        </p:spPr>
        <p:txBody>
          <a:bodyPr>
            <a:noAutofit/>
          </a:bodyPr>
          <a:lstStyle/>
          <a:p>
            <a:pPr lvl="1">
              <a:lnSpc>
                <a:spcPct val="120000"/>
              </a:lnSpc>
            </a:pPr>
            <a:r>
              <a:rPr lang="fi-FI" sz="1000" b="1" dirty="0">
                <a:latin typeface="Poppins" panose="00000500000000000000" pitchFamily="2" charset="0"/>
                <a:cs typeface="Poppins" panose="00000500000000000000" pitchFamily="2" charset="0"/>
              </a:rPr>
              <a:t>Kuntavaalit</a:t>
            </a:r>
          </a:p>
          <a:p>
            <a:pPr lvl="2">
              <a:lnSpc>
                <a:spcPct val="120000"/>
              </a:lnSpc>
            </a:pPr>
            <a:r>
              <a:rPr lang="fi-FI" sz="1000" dirty="0">
                <a:latin typeface="Poppins" panose="00000500000000000000" pitchFamily="2" charset="0"/>
                <a:cs typeface="Poppins" panose="00000500000000000000" pitchFamily="2" charset="0"/>
              </a:rPr>
              <a:t>Listoilla yleensä tilaa kaikille halukkaille (pl. Isoimmat kaupungit), kaikista matalimman kynnyksen vaalit!</a:t>
            </a:r>
          </a:p>
          <a:p>
            <a:pPr lvl="2">
              <a:lnSpc>
                <a:spcPct val="120000"/>
              </a:lnSpc>
            </a:pPr>
            <a:r>
              <a:rPr lang="fi-FI" sz="1000" b="1" dirty="0">
                <a:latin typeface="Poppins" panose="00000500000000000000" pitchFamily="2" charset="0"/>
                <a:cs typeface="Poppins" panose="00000500000000000000" pitchFamily="2" charset="0"/>
              </a:rPr>
              <a:t>Ehdokkuus kunnassa, missä on kirjoilla.</a:t>
            </a:r>
          </a:p>
          <a:p>
            <a:pPr lvl="2">
              <a:lnSpc>
                <a:spcPct val="120000"/>
              </a:lnSpc>
            </a:pPr>
            <a:r>
              <a:rPr lang="fi-FI" sz="1000" dirty="0">
                <a:latin typeface="Poppins" panose="00000500000000000000" pitchFamily="2" charset="0"/>
                <a:cs typeface="Poppins" panose="00000500000000000000" pitchFamily="2" charset="0"/>
              </a:rPr>
              <a:t>Kampanjointi halpaa edullista. Perustason kampanjan saa pystyyn jopa ilman rahaa hieman kunnasta riippuen.</a:t>
            </a:r>
          </a:p>
          <a:p>
            <a:pPr lvl="2">
              <a:lnSpc>
                <a:spcPct val="120000"/>
              </a:lnSpc>
            </a:pPr>
            <a:r>
              <a:rPr lang="fi-FI" sz="1000" dirty="0">
                <a:latin typeface="Poppins" panose="00000500000000000000" pitchFamily="2" charset="0"/>
                <a:cs typeface="Poppins" panose="00000500000000000000" pitchFamily="2" charset="0"/>
              </a:rPr>
              <a:t>Kampanjointialueena oma kunta, pysyy hyvin hanskassa.</a:t>
            </a:r>
          </a:p>
          <a:p>
            <a:pPr lvl="1">
              <a:lnSpc>
                <a:spcPct val="120000"/>
              </a:lnSpc>
            </a:pPr>
            <a:r>
              <a:rPr lang="fi-FI" sz="1000" b="1" dirty="0">
                <a:latin typeface="Poppins" panose="00000500000000000000" pitchFamily="2" charset="0"/>
                <a:cs typeface="Poppins" panose="00000500000000000000" pitchFamily="2" charset="0"/>
              </a:rPr>
              <a:t>Aluevaalit</a:t>
            </a:r>
          </a:p>
          <a:p>
            <a:pPr lvl="2">
              <a:lnSpc>
                <a:spcPct val="120000"/>
              </a:lnSpc>
            </a:pPr>
            <a:r>
              <a:rPr lang="fi-FI" sz="1000" dirty="0">
                <a:latin typeface="Poppins" panose="00000500000000000000" pitchFamily="2" charset="0"/>
                <a:cs typeface="Poppins" panose="00000500000000000000" pitchFamily="2" charset="0"/>
              </a:rPr>
              <a:t>Listoilla yleensä hyvin tilaa.</a:t>
            </a:r>
          </a:p>
          <a:p>
            <a:pPr lvl="2">
              <a:lnSpc>
                <a:spcPct val="120000"/>
              </a:lnSpc>
            </a:pPr>
            <a:r>
              <a:rPr lang="fi-FI" sz="1000" b="1" dirty="0">
                <a:latin typeface="Poppins" panose="00000500000000000000" pitchFamily="2" charset="0"/>
                <a:cs typeface="Poppins" panose="00000500000000000000" pitchFamily="2" charset="0"/>
              </a:rPr>
              <a:t>Ehdokkuus hyvinvointialueella, missä on kirjoilla.</a:t>
            </a:r>
          </a:p>
          <a:p>
            <a:pPr lvl="2">
              <a:lnSpc>
                <a:spcPct val="120000"/>
              </a:lnSpc>
            </a:pPr>
            <a:r>
              <a:rPr lang="fi-FI" sz="1000" dirty="0">
                <a:latin typeface="Poppins" panose="00000500000000000000" pitchFamily="2" charset="0"/>
                <a:cs typeface="Poppins" panose="00000500000000000000" pitchFamily="2" charset="0"/>
              </a:rPr>
              <a:t>Kampanja-alue oma hyvinvointialue, joka on Uudellamaalla, Pohjanmaalla, Savo-Karjalassa ja Pohjois-Pohjanmaassa eduskuntavaalien vaalipiiriä pienempi alue.</a:t>
            </a:r>
          </a:p>
          <a:p>
            <a:pPr lvl="2">
              <a:lnSpc>
                <a:spcPct val="120000"/>
              </a:lnSpc>
            </a:pPr>
            <a:r>
              <a:rPr lang="fi-FI" sz="1000" dirty="0">
                <a:latin typeface="Poppins" panose="00000500000000000000" pitchFamily="2" charset="0"/>
                <a:cs typeface="Poppins" panose="00000500000000000000" pitchFamily="2" charset="0"/>
              </a:rPr>
              <a:t>Kampanjoinnin kanssa pääsee käyntiin 0-500€ kampanjalla.</a:t>
            </a:r>
          </a:p>
          <a:p>
            <a:pPr lvl="2">
              <a:lnSpc>
                <a:spcPct val="120000"/>
              </a:lnSpc>
            </a:pPr>
            <a:r>
              <a:rPr lang="fi-FI" sz="1000" dirty="0">
                <a:latin typeface="Poppins" panose="00000500000000000000" pitchFamily="2" charset="0"/>
                <a:cs typeface="Poppins" panose="00000500000000000000" pitchFamily="2" charset="0"/>
              </a:rPr>
              <a:t>Järjestetään 2025 ensimmäistä kertaa samaan aikaan kuntavaalien kanssa! Helsingissä ei järjestetä ollenkaan.</a:t>
            </a:r>
          </a:p>
          <a:p>
            <a:pPr lvl="1">
              <a:lnSpc>
                <a:spcPct val="120000"/>
              </a:lnSpc>
            </a:pPr>
            <a:r>
              <a:rPr lang="fi-FI" sz="1000" b="1" dirty="0">
                <a:latin typeface="Poppins" panose="00000500000000000000" pitchFamily="2" charset="0"/>
                <a:cs typeface="Poppins" panose="00000500000000000000" pitchFamily="2" charset="0"/>
              </a:rPr>
              <a:t>Eduskuntavaalit</a:t>
            </a:r>
          </a:p>
          <a:p>
            <a:pPr lvl="2">
              <a:lnSpc>
                <a:spcPct val="120000"/>
              </a:lnSpc>
            </a:pPr>
            <a:r>
              <a:rPr lang="fi-FI" sz="1000" dirty="0">
                <a:latin typeface="Poppins" panose="00000500000000000000" pitchFamily="2" charset="0"/>
                <a:cs typeface="Poppins" panose="00000500000000000000" pitchFamily="2" charset="0"/>
              </a:rPr>
              <a:t>Listoilla vähemmän tilaa ”kilpailu” hieman kovempaa, äänestysalueena oma vaalipiiri. </a:t>
            </a:r>
          </a:p>
          <a:p>
            <a:pPr lvl="2">
              <a:lnSpc>
                <a:spcPct val="120000"/>
              </a:lnSpc>
            </a:pPr>
            <a:r>
              <a:rPr lang="fi-FI" sz="1000" b="1" dirty="0">
                <a:latin typeface="Poppins" panose="00000500000000000000" pitchFamily="2" charset="0"/>
                <a:cs typeface="Poppins" panose="00000500000000000000" pitchFamily="2" charset="0"/>
              </a:rPr>
              <a:t>Ehdolla saa olla missä tahansa vaalipiirissä -&gt; kotikunta ei vaikuta.</a:t>
            </a:r>
          </a:p>
          <a:p>
            <a:pPr lvl="2">
              <a:lnSpc>
                <a:spcPct val="120000"/>
              </a:lnSpc>
            </a:pPr>
            <a:r>
              <a:rPr lang="fi-FI" sz="1000" dirty="0">
                <a:latin typeface="Poppins" panose="00000500000000000000" pitchFamily="2" charset="0"/>
                <a:cs typeface="Poppins" panose="00000500000000000000" pitchFamily="2" charset="0"/>
              </a:rPr>
              <a:t>Kampanjointi vaatii hieman enemmän panostusta, perustasolla 300 – 1000 €, kalleimmat kampanjat jopa kymmeniä tuhansia euroja.</a:t>
            </a:r>
          </a:p>
          <a:p>
            <a:pPr lvl="1">
              <a:lnSpc>
                <a:spcPct val="120000"/>
              </a:lnSpc>
            </a:pPr>
            <a:r>
              <a:rPr lang="fi-FI" sz="1000" b="1" dirty="0">
                <a:latin typeface="Poppins" panose="00000500000000000000" pitchFamily="2" charset="0"/>
                <a:cs typeface="Poppins" panose="00000500000000000000" pitchFamily="2" charset="0"/>
              </a:rPr>
              <a:t>Eurovaalit ja presidentinvaalit</a:t>
            </a:r>
          </a:p>
          <a:p>
            <a:pPr lvl="2">
              <a:lnSpc>
                <a:spcPct val="120000"/>
              </a:lnSpc>
            </a:pPr>
            <a:r>
              <a:rPr lang="fi-FI" sz="1000" dirty="0">
                <a:latin typeface="Poppins" panose="00000500000000000000" pitchFamily="2" charset="0"/>
                <a:cs typeface="Poppins" panose="00000500000000000000" pitchFamily="2" charset="0"/>
              </a:rPr>
              <a:t>Eurovaaleissa ehdokkaita asetetaan 20, päätöksen ehdokkaista tekee puoluevaltuusto tai puoluehallitus.</a:t>
            </a:r>
          </a:p>
          <a:p>
            <a:pPr lvl="2">
              <a:lnSpc>
                <a:spcPct val="120000"/>
              </a:lnSpc>
            </a:pPr>
            <a:r>
              <a:rPr lang="fi-FI" sz="1000" dirty="0">
                <a:latin typeface="Poppins" panose="00000500000000000000" pitchFamily="2" charset="0"/>
                <a:cs typeface="Poppins" panose="00000500000000000000" pitchFamily="2" charset="0"/>
              </a:rPr>
              <a:t>Puoluevaltuusto asettaa presidenttiehdokkaan</a:t>
            </a:r>
          </a:p>
          <a:p>
            <a:pPr lvl="2">
              <a:lnSpc>
                <a:spcPct val="120000"/>
              </a:lnSpc>
            </a:pPr>
            <a:r>
              <a:rPr lang="fi-FI" sz="1000" dirty="0">
                <a:latin typeface="Poppins" panose="00000500000000000000" pitchFamily="2" charset="0"/>
                <a:cs typeface="Poppins" panose="00000500000000000000" pitchFamily="2" charset="0"/>
              </a:rPr>
              <a:t>Vaalipiirinä koko maa, kampanjointi vaatii ehdokkaalta muita vaaleja enemmän aikaa ja rahaa.</a:t>
            </a:r>
          </a:p>
        </p:txBody>
      </p:sp>
    </p:spTree>
    <p:extLst>
      <p:ext uri="{BB962C8B-B14F-4D97-AF65-F5344CB8AC3E}">
        <p14:creationId xmlns:p14="http://schemas.microsoft.com/office/powerpoint/2010/main" val="2864744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CDA04A2-C54F-AC1E-962E-2CD792B9BE99}"/>
              </a:ext>
            </a:extLst>
          </p:cNvPr>
          <p:cNvSpPr>
            <a:spLocks noGrp="1"/>
          </p:cNvSpPr>
          <p:nvPr>
            <p:ph type="title"/>
          </p:nvPr>
        </p:nvSpPr>
        <p:spPr/>
        <p:txBody>
          <a:bodyPr/>
          <a:lstStyle/>
          <a:p>
            <a:r>
              <a:rPr lang="fi-FI" b="1" dirty="0">
                <a:latin typeface="Poppins" panose="00000500000000000000" pitchFamily="2" charset="0"/>
                <a:cs typeface="Poppins" panose="00000500000000000000" pitchFamily="2" charset="0"/>
              </a:rPr>
              <a:t>Vaalit puolueen toiminnan ytimessä.	(3/4)</a:t>
            </a:r>
          </a:p>
        </p:txBody>
      </p:sp>
      <p:sp>
        <p:nvSpPr>
          <p:cNvPr id="3" name="Sisällön paikkamerkki 2">
            <a:extLst>
              <a:ext uri="{FF2B5EF4-FFF2-40B4-BE49-F238E27FC236}">
                <a16:creationId xmlns:a16="http://schemas.microsoft.com/office/drawing/2014/main" id="{F090A3A2-7ADC-2484-45F3-6EA73465B524}"/>
              </a:ext>
            </a:extLst>
          </p:cNvPr>
          <p:cNvSpPr>
            <a:spLocks noGrp="1"/>
          </p:cNvSpPr>
          <p:nvPr>
            <p:ph idx="1"/>
          </p:nvPr>
        </p:nvSpPr>
        <p:spPr>
          <a:xfrm>
            <a:off x="838200" y="1825625"/>
            <a:ext cx="10515600" cy="4351338"/>
          </a:xfrm>
        </p:spPr>
        <p:txBody>
          <a:bodyPr>
            <a:noAutofit/>
          </a:bodyPr>
          <a:lstStyle/>
          <a:p>
            <a:pPr lvl="1">
              <a:lnSpc>
                <a:spcPct val="120000"/>
              </a:lnSpc>
            </a:pPr>
            <a:r>
              <a:rPr lang="fi-FI" sz="1500" b="1" dirty="0">
                <a:latin typeface="Poppins" panose="00000500000000000000" pitchFamily="2" charset="0"/>
                <a:cs typeface="Poppins" panose="00000500000000000000" pitchFamily="2" charset="0"/>
              </a:rPr>
              <a:t>Kuntavaalit</a:t>
            </a:r>
          </a:p>
          <a:p>
            <a:pPr lvl="2">
              <a:lnSpc>
                <a:spcPct val="120000"/>
              </a:lnSpc>
            </a:pPr>
            <a:r>
              <a:rPr lang="fi-FI" sz="1500" dirty="0">
                <a:latin typeface="Poppins" panose="00000500000000000000" pitchFamily="2" charset="0"/>
                <a:cs typeface="Poppins" panose="00000500000000000000" pitchFamily="2" charset="0"/>
              </a:rPr>
              <a:t>Listoilla yleensä tilaa kaikille halukkaille (pl. Isoimmat kaupungit), kaikista matalimman kynnyksen vaalit!</a:t>
            </a:r>
          </a:p>
          <a:p>
            <a:pPr lvl="2">
              <a:lnSpc>
                <a:spcPct val="120000"/>
              </a:lnSpc>
            </a:pPr>
            <a:r>
              <a:rPr lang="fi-FI" sz="1500" b="1" dirty="0">
                <a:latin typeface="Poppins" panose="00000500000000000000" pitchFamily="2" charset="0"/>
                <a:cs typeface="Poppins" panose="00000500000000000000" pitchFamily="2" charset="0"/>
              </a:rPr>
              <a:t>Ehdokkuus kunnassa, missä on kirjoilla.</a:t>
            </a:r>
          </a:p>
          <a:p>
            <a:pPr lvl="2">
              <a:lnSpc>
                <a:spcPct val="120000"/>
              </a:lnSpc>
            </a:pPr>
            <a:r>
              <a:rPr lang="fi-FI" sz="1500" dirty="0">
                <a:latin typeface="Poppins" panose="00000500000000000000" pitchFamily="2" charset="0"/>
                <a:cs typeface="Poppins" panose="00000500000000000000" pitchFamily="2" charset="0"/>
              </a:rPr>
              <a:t>Kampanjointi halpaa edullista. Perustason kampanjan saa pystyyn jopa ilman rahaa hieman kunnasta riippuen.</a:t>
            </a:r>
          </a:p>
          <a:p>
            <a:pPr lvl="2">
              <a:lnSpc>
                <a:spcPct val="120000"/>
              </a:lnSpc>
            </a:pPr>
            <a:r>
              <a:rPr lang="fi-FI" sz="1500" dirty="0">
                <a:latin typeface="Poppins" panose="00000500000000000000" pitchFamily="2" charset="0"/>
                <a:cs typeface="Poppins" panose="00000500000000000000" pitchFamily="2" charset="0"/>
              </a:rPr>
              <a:t>Kampanjointialueena oma kunta, pysyy hyvin hanskassa.</a:t>
            </a:r>
          </a:p>
          <a:p>
            <a:pPr lvl="1">
              <a:lnSpc>
                <a:spcPct val="120000"/>
              </a:lnSpc>
            </a:pPr>
            <a:r>
              <a:rPr lang="fi-FI" sz="1500" b="1" dirty="0">
                <a:latin typeface="Poppins" panose="00000500000000000000" pitchFamily="2" charset="0"/>
                <a:cs typeface="Poppins" panose="00000500000000000000" pitchFamily="2" charset="0"/>
              </a:rPr>
              <a:t>Aluevaalit</a:t>
            </a:r>
          </a:p>
          <a:p>
            <a:pPr lvl="2">
              <a:lnSpc>
                <a:spcPct val="120000"/>
              </a:lnSpc>
            </a:pPr>
            <a:r>
              <a:rPr lang="fi-FI" sz="1500" dirty="0">
                <a:latin typeface="Poppins" panose="00000500000000000000" pitchFamily="2" charset="0"/>
                <a:cs typeface="Poppins" panose="00000500000000000000" pitchFamily="2" charset="0"/>
              </a:rPr>
              <a:t>Listoilla yleensä hyvin tilaa.</a:t>
            </a:r>
          </a:p>
          <a:p>
            <a:pPr lvl="2">
              <a:lnSpc>
                <a:spcPct val="120000"/>
              </a:lnSpc>
            </a:pPr>
            <a:r>
              <a:rPr lang="fi-FI" sz="1500" b="1" dirty="0">
                <a:latin typeface="Poppins" panose="00000500000000000000" pitchFamily="2" charset="0"/>
                <a:cs typeface="Poppins" panose="00000500000000000000" pitchFamily="2" charset="0"/>
              </a:rPr>
              <a:t>Ehdokkuus hyvinvointialueella, missä on kirjoilla.</a:t>
            </a:r>
          </a:p>
          <a:p>
            <a:pPr lvl="2">
              <a:lnSpc>
                <a:spcPct val="120000"/>
              </a:lnSpc>
            </a:pPr>
            <a:r>
              <a:rPr lang="fi-FI" sz="1500" dirty="0">
                <a:latin typeface="Poppins" panose="00000500000000000000" pitchFamily="2" charset="0"/>
                <a:cs typeface="Poppins" panose="00000500000000000000" pitchFamily="2" charset="0"/>
              </a:rPr>
              <a:t>Kampanja-alue oma hyvinvointialue, joka on Uudellamaalla, Pohjanmaalla, Savo-Karjalassa ja Pohjois-Pohjanmaassa eduskuntavaalien vaalipiiriä pienempi alue.</a:t>
            </a:r>
          </a:p>
          <a:p>
            <a:pPr lvl="2">
              <a:lnSpc>
                <a:spcPct val="120000"/>
              </a:lnSpc>
            </a:pPr>
            <a:r>
              <a:rPr lang="fi-FI" sz="1500" dirty="0">
                <a:latin typeface="Poppins" panose="00000500000000000000" pitchFamily="2" charset="0"/>
                <a:cs typeface="Poppins" panose="00000500000000000000" pitchFamily="2" charset="0"/>
              </a:rPr>
              <a:t>Kampanjoinnin kanssa pääsee käyntiin 0-500€ kampanjalla.</a:t>
            </a:r>
          </a:p>
          <a:p>
            <a:pPr lvl="2">
              <a:lnSpc>
                <a:spcPct val="120000"/>
              </a:lnSpc>
            </a:pPr>
            <a:r>
              <a:rPr lang="fi-FI" sz="1500" dirty="0">
                <a:latin typeface="Poppins" panose="00000500000000000000" pitchFamily="2" charset="0"/>
                <a:cs typeface="Poppins" panose="00000500000000000000" pitchFamily="2" charset="0"/>
              </a:rPr>
              <a:t>Järjestetään 2025 ensimmäistä kertaa samaan aikaan kuntavaalien kanssa! Helsingissä ei järjestetä ollenkaan.</a:t>
            </a:r>
          </a:p>
          <a:p>
            <a:pPr lvl="1">
              <a:lnSpc>
                <a:spcPct val="120000"/>
              </a:lnSpc>
            </a:pPr>
            <a:endParaRPr lang="fi-FI" sz="15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633259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E33145A-C122-E780-8214-928AF3E86F64}"/>
              </a:ext>
            </a:extLst>
          </p:cNvPr>
          <p:cNvSpPr>
            <a:spLocks noGrp="1"/>
          </p:cNvSpPr>
          <p:nvPr>
            <p:ph type="title"/>
          </p:nvPr>
        </p:nvSpPr>
        <p:spPr/>
        <p:txBody>
          <a:bodyPr/>
          <a:lstStyle/>
          <a:p>
            <a:r>
              <a:rPr lang="fi-FI" b="1" dirty="0">
                <a:latin typeface="Poppins" panose="00000500000000000000" pitchFamily="2" charset="0"/>
                <a:cs typeface="Poppins" panose="00000500000000000000" pitchFamily="2" charset="0"/>
              </a:rPr>
              <a:t>Vaalit puolueen toiminnan ytimessä (3/3)</a:t>
            </a:r>
          </a:p>
        </p:txBody>
      </p:sp>
      <p:sp>
        <p:nvSpPr>
          <p:cNvPr id="3" name="Sisällön paikkamerkki 2">
            <a:extLst>
              <a:ext uri="{FF2B5EF4-FFF2-40B4-BE49-F238E27FC236}">
                <a16:creationId xmlns:a16="http://schemas.microsoft.com/office/drawing/2014/main" id="{1385C25A-883F-5282-8865-768B1398B040}"/>
              </a:ext>
            </a:extLst>
          </p:cNvPr>
          <p:cNvSpPr>
            <a:spLocks noGrp="1"/>
          </p:cNvSpPr>
          <p:nvPr>
            <p:ph idx="1"/>
          </p:nvPr>
        </p:nvSpPr>
        <p:spPr/>
        <p:txBody>
          <a:bodyPr>
            <a:normAutofit fontScale="62500" lnSpcReduction="20000"/>
          </a:bodyPr>
          <a:lstStyle/>
          <a:p>
            <a:pPr lvl="1">
              <a:lnSpc>
                <a:spcPct val="120000"/>
              </a:lnSpc>
            </a:pPr>
            <a:r>
              <a:rPr lang="fi-FI" b="1" dirty="0">
                <a:latin typeface="Poppins" panose="00000500000000000000" pitchFamily="2" charset="0"/>
                <a:cs typeface="Poppins" panose="00000500000000000000" pitchFamily="2" charset="0"/>
              </a:rPr>
              <a:t>Eduskuntavaalit</a:t>
            </a:r>
          </a:p>
          <a:p>
            <a:pPr lvl="2">
              <a:lnSpc>
                <a:spcPct val="120000"/>
              </a:lnSpc>
            </a:pPr>
            <a:r>
              <a:rPr lang="fi-FI" sz="2400" dirty="0">
                <a:latin typeface="Poppins" panose="00000500000000000000" pitchFamily="2" charset="0"/>
                <a:cs typeface="Poppins" panose="00000500000000000000" pitchFamily="2" charset="0"/>
              </a:rPr>
              <a:t>Listoilla vähemmän tilaa ”kilpailu” hieman kovempaa, äänestysalueena oma vaalipiiri. </a:t>
            </a:r>
          </a:p>
          <a:p>
            <a:pPr lvl="2">
              <a:lnSpc>
                <a:spcPct val="120000"/>
              </a:lnSpc>
            </a:pPr>
            <a:r>
              <a:rPr lang="fi-FI" sz="2400" b="1" dirty="0">
                <a:latin typeface="Poppins" panose="00000500000000000000" pitchFamily="2" charset="0"/>
                <a:cs typeface="Poppins" panose="00000500000000000000" pitchFamily="2" charset="0"/>
              </a:rPr>
              <a:t>Ehdolla saa olla missä tahansa vaalipiirissä -&gt; kotikunta ei vaikuta.</a:t>
            </a:r>
          </a:p>
          <a:p>
            <a:pPr lvl="2">
              <a:lnSpc>
                <a:spcPct val="120000"/>
              </a:lnSpc>
            </a:pPr>
            <a:r>
              <a:rPr lang="fi-FI" sz="2400" dirty="0">
                <a:latin typeface="Poppins" panose="00000500000000000000" pitchFamily="2" charset="0"/>
                <a:cs typeface="Poppins" panose="00000500000000000000" pitchFamily="2" charset="0"/>
              </a:rPr>
              <a:t>Kampanjointi vaatii hieman enemmän panostusta, perustasolla 300 – 1000 €, kalleimmat kampanjat jopa kymmeniä tuhansia euroja.</a:t>
            </a:r>
          </a:p>
          <a:p>
            <a:pPr lvl="2">
              <a:lnSpc>
                <a:spcPct val="120000"/>
              </a:lnSpc>
            </a:pPr>
            <a:endParaRPr lang="fi-FI" sz="2400" dirty="0">
              <a:latin typeface="Poppins" panose="00000500000000000000" pitchFamily="2" charset="0"/>
              <a:cs typeface="Poppins" panose="00000500000000000000" pitchFamily="2" charset="0"/>
            </a:endParaRPr>
          </a:p>
          <a:p>
            <a:pPr lvl="1">
              <a:lnSpc>
                <a:spcPct val="120000"/>
              </a:lnSpc>
            </a:pPr>
            <a:r>
              <a:rPr lang="fi-FI" b="1" dirty="0">
                <a:latin typeface="Poppins" panose="00000500000000000000" pitchFamily="2" charset="0"/>
                <a:cs typeface="Poppins" panose="00000500000000000000" pitchFamily="2" charset="0"/>
              </a:rPr>
              <a:t>Eurovaalit ja presidentinvaalit</a:t>
            </a:r>
          </a:p>
          <a:p>
            <a:pPr lvl="2">
              <a:lnSpc>
                <a:spcPct val="120000"/>
              </a:lnSpc>
            </a:pPr>
            <a:r>
              <a:rPr lang="fi-FI" sz="2400" dirty="0">
                <a:latin typeface="Poppins" panose="00000500000000000000" pitchFamily="2" charset="0"/>
                <a:cs typeface="Poppins" panose="00000500000000000000" pitchFamily="2" charset="0"/>
              </a:rPr>
              <a:t>Eurovaaleissa ehdokkaita asetetaan 20, päätöksen ehdokkaista tekee puoluevaltuusto tai puoluehallitus.</a:t>
            </a:r>
          </a:p>
          <a:p>
            <a:pPr lvl="2">
              <a:lnSpc>
                <a:spcPct val="120000"/>
              </a:lnSpc>
            </a:pPr>
            <a:r>
              <a:rPr lang="fi-FI" sz="2400" dirty="0">
                <a:latin typeface="Poppins" panose="00000500000000000000" pitchFamily="2" charset="0"/>
                <a:cs typeface="Poppins" panose="00000500000000000000" pitchFamily="2" charset="0"/>
              </a:rPr>
              <a:t>Puoluevaltuusto asettaa presidenttiehdokkaan</a:t>
            </a:r>
          </a:p>
          <a:p>
            <a:pPr lvl="2">
              <a:lnSpc>
                <a:spcPct val="120000"/>
              </a:lnSpc>
            </a:pPr>
            <a:r>
              <a:rPr lang="fi-FI" sz="2400" dirty="0">
                <a:latin typeface="Poppins" panose="00000500000000000000" pitchFamily="2" charset="0"/>
                <a:cs typeface="Poppins" panose="00000500000000000000" pitchFamily="2" charset="0"/>
              </a:rPr>
              <a:t>Vaalipiirinä koko maa, kampanjointi vaatii ehdokkaalta muita vaaleja enemmän aikaa ja rahaa.</a:t>
            </a:r>
          </a:p>
          <a:p>
            <a:pPr marL="914400" lvl="2" indent="0">
              <a:lnSpc>
                <a:spcPct val="120000"/>
              </a:lnSpc>
              <a:buNone/>
            </a:pPr>
            <a:endParaRPr lang="fi-FI" sz="2400" dirty="0">
              <a:latin typeface="Poppins" panose="00000500000000000000" pitchFamily="2" charset="0"/>
              <a:cs typeface="Poppins" panose="00000500000000000000" pitchFamily="2" charset="0"/>
            </a:endParaRPr>
          </a:p>
          <a:p>
            <a:pPr lvl="1"/>
            <a:r>
              <a:rPr lang="fi-FI" b="1" dirty="0">
                <a:latin typeface="Poppins" panose="00000500000000000000" pitchFamily="2" charset="0"/>
                <a:cs typeface="Poppins" panose="00000500000000000000" pitchFamily="2" charset="0"/>
              </a:rPr>
              <a:t>Muut vaalit</a:t>
            </a:r>
          </a:p>
          <a:p>
            <a:pPr lvl="2"/>
            <a:r>
              <a:rPr lang="fi-FI" sz="2400" b="1" dirty="0">
                <a:latin typeface="Poppins" panose="00000500000000000000" pitchFamily="2" charset="0"/>
                <a:cs typeface="Poppins" panose="00000500000000000000" pitchFamily="2" charset="0"/>
              </a:rPr>
              <a:t>Osuuskuntavaalit, Tradeka ja S-Ryhmän osuuskunnat</a:t>
            </a:r>
          </a:p>
          <a:p>
            <a:pPr lvl="2"/>
            <a:r>
              <a:rPr lang="fi-FI" sz="2400" dirty="0">
                <a:latin typeface="Poppins" panose="00000500000000000000" pitchFamily="2" charset="0"/>
                <a:cs typeface="Poppins" panose="00000500000000000000" pitchFamily="2" charset="0"/>
              </a:rPr>
              <a:t>Osuuspankkivaalit</a:t>
            </a:r>
          </a:p>
          <a:p>
            <a:pPr lvl="2"/>
            <a:r>
              <a:rPr lang="fi-FI" sz="2400" dirty="0">
                <a:latin typeface="Poppins" panose="00000500000000000000" pitchFamily="2" charset="0"/>
                <a:cs typeface="Poppins" panose="00000500000000000000" pitchFamily="2" charset="0"/>
              </a:rPr>
              <a:t>Seurakuntavaalit</a:t>
            </a:r>
          </a:p>
          <a:p>
            <a:endParaRPr lang="fi-FI" dirty="0"/>
          </a:p>
        </p:txBody>
      </p:sp>
    </p:spTree>
    <p:extLst>
      <p:ext uri="{BB962C8B-B14F-4D97-AF65-F5344CB8AC3E}">
        <p14:creationId xmlns:p14="http://schemas.microsoft.com/office/powerpoint/2010/main" val="3752376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E33145A-C122-E780-8214-928AF3E86F64}"/>
              </a:ext>
            </a:extLst>
          </p:cNvPr>
          <p:cNvSpPr>
            <a:spLocks noGrp="1"/>
          </p:cNvSpPr>
          <p:nvPr>
            <p:ph type="title"/>
          </p:nvPr>
        </p:nvSpPr>
        <p:spPr/>
        <p:txBody>
          <a:bodyPr/>
          <a:lstStyle/>
          <a:p>
            <a:r>
              <a:rPr lang="fi-FI" b="1" dirty="0">
                <a:latin typeface="Poppins" panose="00000500000000000000" pitchFamily="2" charset="0"/>
                <a:cs typeface="Poppins" panose="00000500000000000000" pitchFamily="2" charset="0"/>
              </a:rPr>
              <a:t>Bonus! Vielä ajankohtaista vaaleista!</a:t>
            </a:r>
          </a:p>
        </p:txBody>
      </p:sp>
      <p:sp>
        <p:nvSpPr>
          <p:cNvPr id="3" name="Sisällön paikkamerkki 2">
            <a:extLst>
              <a:ext uri="{FF2B5EF4-FFF2-40B4-BE49-F238E27FC236}">
                <a16:creationId xmlns:a16="http://schemas.microsoft.com/office/drawing/2014/main" id="{1385C25A-883F-5282-8865-768B1398B040}"/>
              </a:ext>
            </a:extLst>
          </p:cNvPr>
          <p:cNvSpPr>
            <a:spLocks noGrp="1"/>
          </p:cNvSpPr>
          <p:nvPr>
            <p:ph idx="1"/>
          </p:nvPr>
        </p:nvSpPr>
        <p:spPr/>
        <p:txBody>
          <a:bodyPr>
            <a:normAutofit fontScale="70000" lnSpcReduction="20000"/>
          </a:bodyPr>
          <a:lstStyle/>
          <a:p>
            <a:pPr lvl="1">
              <a:lnSpc>
                <a:spcPct val="120000"/>
              </a:lnSpc>
            </a:pPr>
            <a:r>
              <a:rPr lang="fi-FI" b="1" dirty="0">
                <a:latin typeface="Poppins" panose="00000500000000000000" pitchFamily="2" charset="0"/>
                <a:cs typeface="Poppins" panose="00000500000000000000" pitchFamily="2" charset="0"/>
              </a:rPr>
              <a:t>Eurovaalit 2024</a:t>
            </a:r>
          </a:p>
          <a:p>
            <a:pPr lvl="2">
              <a:lnSpc>
                <a:spcPct val="120000"/>
              </a:lnSpc>
            </a:pPr>
            <a:r>
              <a:rPr lang="fi-FI" sz="2400" b="1" dirty="0">
                <a:latin typeface="Poppins" panose="00000500000000000000" pitchFamily="2" charset="0"/>
                <a:cs typeface="Poppins" panose="00000500000000000000" pitchFamily="2" charset="0"/>
              </a:rPr>
              <a:t>Vaalipäivä 9.6.2024</a:t>
            </a:r>
          </a:p>
          <a:p>
            <a:pPr lvl="2">
              <a:lnSpc>
                <a:spcPct val="120000"/>
              </a:lnSpc>
            </a:pPr>
            <a:r>
              <a:rPr lang="fi-FI" sz="2400" dirty="0">
                <a:latin typeface="Poppins" panose="00000500000000000000" pitchFamily="2" charset="0"/>
                <a:cs typeface="Poppins" panose="00000500000000000000" pitchFamily="2" charset="0"/>
              </a:rPr>
              <a:t>Vasemmistoliitolla on 20 huikeaa ehdokasta ja puolue tavoittelee vaalivoittoa ja kahta paikkaa!</a:t>
            </a:r>
          </a:p>
          <a:p>
            <a:pPr lvl="2">
              <a:lnSpc>
                <a:spcPct val="120000"/>
              </a:lnSpc>
            </a:pPr>
            <a:r>
              <a:rPr lang="fi-FI" sz="2400" b="1" dirty="0">
                <a:latin typeface="Poppins" panose="00000500000000000000" pitchFamily="2" charset="0"/>
                <a:cs typeface="Poppins" panose="00000500000000000000" pitchFamily="2" charset="0"/>
              </a:rPr>
              <a:t>Kehukaa somessa vasemmiston hienoja ehdokkaita!</a:t>
            </a:r>
          </a:p>
          <a:p>
            <a:pPr lvl="2">
              <a:lnSpc>
                <a:spcPct val="120000"/>
              </a:lnSpc>
            </a:pPr>
            <a:r>
              <a:rPr lang="fi-FI" sz="2400" b="1" dirty="0">
                <a:latin typeface="Poppins" panose="00000500000000000000" pitchFamily="2" charset="0"/>
                <a:cs typeface="Poppins" panose="00000500000000000000" pitchFamily="2" charset="0"/>
                <a:hlinkClick r:id="rId2"/>
              </a:rPr>
              <a:t>www.vasemmisto.fi/eurovaalit</a:t>
            </a:r>
            <a:endParaRPr lang="fi-FI" sz="2400" b="1" dirty="0">
              <a:latin typeface="Poppins" panose="00000500000000000000" pitchFamily="2" charset="0"/>
              <a:cs typeface="Poppins" panose="00000500000000000000" pitchFamily="2" charset="0"/>
            </a:endParaRPr>
          </a:p>
          <a:p>
            <a:pPr lvl="2">
              <a:lnSpc>
                <a:spcPct val="120000"/>
              </a:lnSpc>
            </a:pPr>
            <a:endParaRPr lang="fi-FI" sz="2400" dirty="0">
              <a:latin typeface="Poppins" panose="00000500000000000000" pitchFamily="2" charset="0"/>
              <a:cs typeface="Poppins" panose="00000500000000000000" pitchFamily="2" charset="0"/>
            </a:endParaRPr>
          </a:p>
          <a:p>
            <a:pPr lvl="1">
              <a:lnSpc>
                <a:spcPct val="120000"/>
              </a:lnSpc>
            </a:pPr>
            <a:r>
              <a:rPr lang="fi-FI" b="1" dirty="0">
                <a:latin typeface="Poppins" panose="00000500000000000000" pitchFamily="2" charset="0"/>
                <a:cs typeface="Poppins" panose="00000500000000000000" pitchFamily="2" charset="0"/>
              </a:rPr>
              <a:t>Kunta- ja aluevaalit 2025</a:t>
            </a:r>
          </a:p>
          <a:p>
            <a:pPr lvl="2">
              <a:lnSpc>
                <a:spcPct val="120000"/>
              </a:lnSpc>
            </a:pPr>
            <a:r>
              <a:rPr lang="fi-FI" sz="2400" dirty="0">
                <a:latin typeface="Poppins" panose="00000500000000000000" pitchFamily="2" charset="0"/>
                <a:cs typeface="Poppins" panose="00000500000000000000" pitchFamily="2" charset="0"/>
              </a:rPr>
              <a:t>Ehdokashankintatyö hyrähtää käyntiin, </a:t>
            </a:r>
            <a:r>
              <a:rPr lang="fi-FI" sz="2400" b="1" dirty="0">
                <a:latin typeface="Poppins" panose="00000500000000000000" pitchFamily="2" charset="0"/>
                <a:cs typeface="Poppins" panose="00000500000000000000" pitchFamily="2" charset="0"/>
              </a:rPr>
              <a:t>kaikkien puolueen jäsenten kannattaa harkita ehdokkuutta!</a:t>
            </a:r>
            <a:endParaRPr lang="fi-FI" sz="2400" dirty="0">
              <a:latin typeface="Poppins" panose="00000500000000000000" pitchFamily="2" charset="0"/>
              <a:cs typeface="Poppins" panose="00000500000000000000" pitchFamily="2" charset="0"/>
            </a:endParaRPr>
          </a:p>
          <a:p>
            <a:pPr lvl="2">
              <a:lnSpc>
                <a:spcPct val="120000"/>
              </a:lnSpc>
            </a:pPr>
            <a:r>
              <a:rPr lang="fi-FI" sz="2400" dirty="0">
                <a:latin typeface="Poppins" panose="00000500000000000000" pitchFamily="2" charset="0"/>
                <a:cs typeface="Poppins" panose="00000500000000000000" pitchFamily="2" charset="0"/>
              </a:rPr>
              <a:t>Kunta- ja aluevaalit ovat </a:t>
            </a:r>
            <a:r>
              <a:rPr lang="fi-FI" sz="2400" b="1" dirty="0">
                <a:latin typeface="Poppins" panose="00000500000000000000" pitchFamily="2" charset="0"/>
                <a:cs typeface="Poppins" panose="00000500000000000000" pitchFamily="2" charset="0"/>
              </a:rPr>
              <a:t>matalan kynnyksen toimintaa!</a:t>
            </a:r>
          </a:p>
          <a:p>
            <a:pPr lvl="2">
              <a:lnSpc>
                <a:spcPct val="120000"/>
              </a:lnSpc>
            </a:pPr>
            <a:r>
              <a:rPr lang="fi-FI" sz="2400" dirty="0">
                <a:latin typeface="Poppins" panose="00000500000000000000" pitchFamily="2" charset="0"/>
                <a:cs typeface="Poppins" panose="00000500000000000000" pitchFamily="2" charset="0"/>
              </a:rPr>
              <a:t>Jos asia kiinnostaa, tarkkaile sähköpostiasi, ole yhteydessä alueesi toiminnanjohtajaan tai osastosi puheenjohtajaan!</a:t>
            </a:r>
          </a:p>
          <a:p>
            <a:endParaRPr lang="fi-FI" dirty="0"/>
          </a:p>
        </p:txBody>
      </p:sp>
    </p:spTree>
    <p:extLst>
      <p:ext uri="{BB962C8B-B14F-4D97-AF65-F5344CB8AC3E}">
        <p14:creationId xmlns:p14="http://schemas.microsoft.com/office/powerpoint/2010/main" val="2409056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7FE21D-9CA0-0385-DED8-AC24A6D957BE}"/>
              </a:ext>
            </a:extLst>
          </p:cNvPr>
          <p:cNvSpPr>
            <a:spLocks noGrp="1"/>
          </p:cNvSpPr>
          <p:nvPr>
            <p:ph type="title"/>
          </p:nvPr>
        </p:nvSpPr>
        <p:spPr/>
        <p:txBody>
          <a:bodyPr/>
          <a:lstStyle/>
          <a:p>
            <a:r>
              <a:rPr lang="fi-FI" b="1" dirty="0">
                <a:latin typeface="Poppins" panose="00000500000000000000" pitchFamily="2" charset="0"/>
                <a:cs typeface="Poppins" panose="00000500000000000000" pitchFamily="2" charset="0"/>
              </a:rPr>
              <a:t>Vaikutavasemmistossa.fi ja asiointiportaali</a:t>
            </a:r>
          </a:p>
        </p:txBody>
      </p:sp>
      <p:sp>
        <p:nvSpPr>
          <p:cNvPr id="3" name="Sisällön paikkamerkki 2">
            <a:extLst>
              <a:ext uri="{FF2B5EF4-FFF2-40B4-BE49-F238E27FC236}">
                <a16:creationId xmlns:a16="http://schemas.microsoft.com/office/drawing/2014/main" id="{BB8EBB92-2903-7D06-2C23-134235BA705B}"/>
              </a:ext>
            </a:extLst>
          </p:cNvPr>
          <p:cNvSpPr>
            <a:spLocks noGrp="1"/>
          </p:cNvSpPr>
          <p:nvPr>
            <p:ph idx="1"/>
          </p:nvPr>
        </p:nvSpPr>
        <p:spPr/>
        <p:txBody>
          <a:bodyPr>
            <a:normAutofit fontScale="62500" lnSpcReduction="20000"/>
          </a:bodyPr>
          <a:lstStyle/>
          <a:p>
            <a:pPr>
              <a:lnSpc>
                <a:spcPct val="110000"/>
              </a:lnSpc>
            </a:pPr>
            <a:r>
              <a:rPr lang="fi-FI" dirty="0">
                <a:latin typeface="Poppins" panose="00000500000000000000" pitchFamily="2" charset="0"/>
                <a:cs typeface="Poppins" panose="00000500000000000000" pitchFamily="2" charset="0"/>
              </a:rPr>
              <a:t>Osoitteesta vaikutavasemmistossa.fi löydät paljon hyödyllistä tietoa</a:t>
            </a:r>
          </a:p>
          <a:p>
            <a:pPr>
              <a:lnSpc>
                <a:spcPct val="110000"/>
              </a:lnSpc>
            </a:pPr>
            <a:r>
              <a:rPr lang="fi-FI" dirty="0">
                <a:latin typeface="Poppins" panose="00000500000000000000" pitchFamily="2" charset="0"/>
                <a:cs typeface="Poppins" panose="00000500000000000000" pitchFamily="2" charset="0"/>
              </a:rPr>
              <a:t>Asiointiportaalin kautta jokainen voi tarkistaa ja muokata jäsentietojaan</a:t>
            </a:r>
          </a:p>
          <a:p>
            <a:pPr lvl="1">
              <a:lnSpc>
                <a:spcPct val="110000"/>
              </a:lnSpc>
            </a:pPr>
            <a:r>
              <a:rPr lang="fi-FI" dirty="0">
                <a:latin typeface="Poppins" panose="00000500000000000000" pitchFamily="2" charset="0"/>
                <a:cs typeface="Poppins" panose="00000500000000000000" pitchFamily="2" charset="0"/>
              </a:rPr>
              <a:t>Sähköpostiosoite</a:t>
            </a:r>
          </a:p>
          <a:p>
            <a:pPr lvl="1">
              <a:lnSpc>
                <a:spcPct val="110000"/>
              </a:lnSpc>
            </a:pPr>
            <a:r>
              <a:rPr lang="fi-FI" dirty="0">
                <a:latin typeface="Poppins" panose="00000500000000000000" pitchFamily="2" charset="0"/>
                <a:cs typeface="Poppins" panose="00000500000000000000" pitchFamily="2" charset="0"/>
              </a:rPr>
              <a:t>Puhelinnumero</a:t>
            </a:r>
          </a:p>
          <a:p>
            <a:pPr lvl="1">
              <a:lnSpc>
                <a:spcPct val="110000"/>
              </a:lnSpc>
            </a:pPr>
            <a:r>
              <a:rPr lang="fi-FI" dirty="0">
                <a:latin typeface="Poppins" panose="00000500000000000000" pitchFamily="2" charset="0"/>
                <a:cs typeface="Poppins" panose="00000500000000000000" pitchFamily="2" charset="0"/>
              </a:rPr>
              <a:t>Ammatti</a:t>
            </a:r>
          </a:p>
          <a:p>
            <a:pPr lvl="1">
              <a:lnSpc>
                <a:spcPct val="110000"/>
              </a:lnSpc>
            </a:pPr>
            <a:r>
              <a:rPr lang="fi-FI" dirty="0">
                <a:latin typeface="Poppins" panose="00000500000000000000" pitchFamily="2" charset="0"/>
                <a:cs typeface="Poppins" panose="00000500000000000000" pitchFamily="2" charset="0"/>
              </a:rPr>
              <a:t>Ammattiliitto (olisi hyvä pitää ajan tasalla yhteisöviestintää varten!)</a:t>
            </a:r>
          </a:p>
          <a:p>
            <a:pPr lvl="1">
              <a:lnSpc>
                <a:spcPct val="110000"/>
              </a:lnSpc>
            </a:pPr>
            <a:r>
              <a:rPr lang="fi-FI" dirty="0">
                <a:latin typeface="Poppins" panose="00000500000000000000" pitchFamily="2" charset="0"/>
                <a:cs typeface="Poppins" panose="00000500000000000000" pitchFamily="2" charset="0"/>
              </a:rPr>
              <a:t>Kielitaito</a:t>
            </a:r>
          </a:p>
          <a:p>
            <a:pPr lvl="1">
              <a:lnSpc>
                <a:spcPct val="110000"/>
              </a:lnSpc>
            </a:pPr>
            <a:r>
              <a:rPr lang="fi-FI" dirty="0">
                <a:latin typeface="Poppins" panose="00000500000000000000" pitchFamily="2" charset="0"/>
                <a:cs typeface="Poppins" panose="00000500000000000000" pitchFamily="2" charset="0"/>
              </a:rPr>
              <a:t>Ehdokas ja vaalikohtaiset tiedot, jotka tulevat näkyviin ehdokasgalleriassa</a:t>
            </a:r>
          </a:p>
          <a:p>
            <a:pPr lvl="1">
              <a:lnSpc>
                <a:spcPct val="110000"/>
              </a:lnSpc>
            </a:pPr>
            <a:r>
              <a:rPr lang="fi-FI" b="1" dirty="0">
                <a:latin typeface="Poppins" panose="00000500000000000000" pitchFamily="2" charset="0"/>
                <a:cs typeface="Poppins" panose="00000500000000000000" pitchFamily="2" charset="0"/>
              </a:rPr>
              <a:t>Osoitemuutokset ja nimenmuutokset sähköpostilla </a:t>
            </a:r>
            <a:r>
              <a:rPr lang="fi-FI" b="1" dirty="0">
                <a:latin typeface="Poppins" panose="00000500000000000000" pitchFamily="2" charset="0"/>
                <a:cs typeface="Poppins" panose="00000500000000000000" pitchFamily="2" charset="0"/>
                <a:hlinkClick r:id="rId2"/>
              </a:rPr>
              <a:t>jasenasiat@vasemmistoliitto.fi</a:t>
            </a:r>
            <a:endParaRPr lang="fi-FI" b="1" dirty="0">
              <a:latin typeface="Poppins" panose="00000500000000000000" pitchFamily="2" charset="0"/>
              <a:cs typeface="Poppins" panose="00000500000000000000" pitchFamily="2" charset="0"/>
            </a:endParaRPr>
          </a:p>
          <a:p>
            <a:pPr marL="457200" lvl="1" indent="0">
              <a:lnSpc>
                <a:spcPct val="110000"/>
              </a:lnSpc>
              <a:buNone/>
            </a:pPr>
            <a:r>
              <a:rPr lang="fi-FI" b="1" dirty="0">
                <a:latin typeface="Poppins" panose="00000500000000000000" pitchFamily="2" charset="0"/>
                <a:cs typeface="Poppins" panose="00000500000000000000" pitchFamily="2" charset="0"/>
              </a:rPr>
              <a:t> </a:t>
            </a:r>
          </a:p>
          <a:p>
            <a:pPr>
              <a:lnSpc>
                <a:spcPct val="110000"/>
              </a:lnSpc>
            </a:pPr>
            <a:r>
              <a:rPr lang="fi-FI" b="1" dirty="0">
                <a:latin typeface="Poppins" panose="00000500000000000000" pitchFamily="2" charset="0"/>
                <a:cs typeface="Poppins" panose="00000500000000000000" pitchFamily="2" charset="0"/>
              </a:rPr>
              <a:t>Jos asiointiportaaliin kirjautuminen tuntuu hankalalta, voit muokata yhteystietojasi myös helppokäyttöisen lomakkeen kautta:</a:t>
            </a:r>
          </a:p>
          <a:p>
            <a:pPr lvl="1">
              <a:lnSpc>
                <a:spcPct val="110000"/>
              </a:lnSpc>
            </a:pPr>
            <a:r>
              <a:rPr lang="fi-FI" b="1" dirty="0">
                <a:latin typeface="Poppins" panose="00000500000000000000" pitchFamily="2" charset="0"/>
                <a:cs typeface="Poppins" panose="00000500000000000000" pitchFamily="2" charset="0"/>
              </a:rPr>
              <a:t>Vaikutavasemmistossa.fi -&gt; Uudelle jäsenelle -&gt; Yhteystietojen päivitys</a:t>
            </a:r>
          </a:p>
          <a:p>
            <a:pPr lvl="1">
              <a:lnSpc>
                <a:spcPct val="110000"/>
              </a:lnSpc>
            </a:pPr>
            <a:r>
              <a:rPr lang="fi-FI" b="1" dirty="0">
                <a:latin typeface="Poppins" panose="00000500000000000000" pitchFamily="2" charset="0"/>
                <a:cs typeface="Poppins" panose="00000500000000000000" pitchFamily="2" charset="0"/>
                <a:hlinkClick r:id="rId3"/>
              </a:rPr>
              <a:t>https://vaikutavasemmistossa.fi/aktiiveille/yhteystietojen-paivitys/</a:t>
            </a:r>
            <a:endParaRPr lang="fi-FI" b="1" dirty="0">
              <a:latin typeface="Poppins" panose="00000500000000000000" pitchFamily="2" charset="0"/>
              <a:cs typeface="Poppins" panose="00000500000000000000" pitchFamily="2" charset="0"/>
            </a:endParaRPr>
          </a:p>
          <a:p>
            <a:pPr lvl="1">
              <a:lnSpc>
                <a:spcPct val="110000"/>
              </a:lnSpc>
            </a:pPr>
            <a:endParaRPr lang="fi-FI" b="1" dirty="0">
              <a:latin typeface="Poppins" panose="00000500000000000000" pitchFamily="2" charset="0"/>
              <a:cs typeface="Poppins" panose="00000500000000000000" pitchFamily="2" charset="0"/>
            </a:endParaRPr>
          </a:p>
          <a:p>
            <a:pPr lvl="1">
              <a:lnSpc>
                <a:spcPct val="110000"/>
              </a:lnSpc>
            </a:pPr>
            <a:endParaRPr lang="fi-FI" b="1" dirty="0">
              <a:latin typeface="Poppins" panose="00000500000000000000" pitchFamily="2" charset="0"/>
              <a:cs typeface="Poppins" panose="00000500000000000000" pitchFamily="2" charset="0"/>
            </a:endParaRPr>
          </a:p>
          <a:p>
            <a:pPr lvl="1"/>
            <a:endParaRPr lang="fi-FI" dirty="0"/>
          </a:p>
        </p:txBody>
      </p:sp>
    </p:spTree>
    <p:extLst>
      <p:ext uri="{BB962C8B-B14F-4D97-AF65-F5344CB8AC3E}">
        <p14:creationId xmlns:p14="http://schemas.microsoft.com/office/powerpoint/2010/main" val="1795660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BC5666-11F2-D363-8330-ACA824D153C9}"/>
              </a:ext>
            </a:extLst>
          </p:cNvPr>
          <p:cNvSpPr>
            <a:spLocks noGrp="1"/>
          </p:cNvSpPr>
          <p:nvPr>
            <p:ph type="title"/>
          </p:nvPr>
        </p:nvSpPr>
        <p:spPr/>
        <p:txBody>
          <a:bodyPr/>
          <a:lstStyle/>
          <a:p>
            <a:r>
              <a:rPr lang="fi-FI" b="1" dirty="0">
                <a:latin typeface="Poppins" panose="00000500000000000000" pitchFamily="2" charset="0"/>
                <a:cs typeface="Poppins" panose="00000500000000000000" pitchFamily="2" charset="0"/>
              </a:rPr>
              <a:t>Mitä Vasemmistoliitossa voi tehdä?</a:t>
            </a:r>
          </a:p>
        </p:txBody>
      </p:sp>
      <p:sp>
        <p:nvSpPr>
          <p:cNvPr id="3" name="Sisällön paikkamerkki 2">
            <a:extLst>
              <a:ext uri="{FF2B5EF4-FFF2-40B4-BE49-F238E27FC236}">
                <a16:creationId xmlns:a16="http://schemas.microsoft.com/office/drawing/2014/main" id="{9F79C21C-1877-E56B-BBEA-4EB6BCD49D72}"/>
              </a:ext>
            </a:extLst>
          </p:cNvPr>
          <p:cNvSpPr>
            <a:spLocks noGrp="1"/>
          </p:cNvSpPr>
          <p:nvPr>
            <p:ph idx="1"/>
          </p:nvPr>
        </p:nvSpPr>
        <p:spPr>
          <a:xfrm>
            <a:off x="838200" y="1825625"/>
            <a:ext cx="10515600" cy="4351338"/>
          </a:xfrm>
        </p:spPr>
        <p:txBody>
          <a:bodyPr>
            <a:noAutofit/>
          </a:bodyPr>
          <a:lstStyle/>
          <a:p>
            <a:pPr>
              <a:lnSpc>
                <a:spcPct val="120000"/>
              </a:lnSpc>
            </a:pPr>
            <a:r>
              <a:rPr lang="fi-FI" sz="1400" dirty="0">
                <a:latin typeface="Poppins" panose="00000500000000000000" pitchFamily="2" charset="0"/>
                <a:cs typeface="Poppins" panose="00000500000000000000" pitchFamily="2" charset="0"/>
              </a:rPr>
              <a:t>Vasemmistoliitto on ”kaikkien asioiden kansanliike.” ja ”kampanjoiva puolue.”</a:t>
            </a:r>
          </a:p>
          <a:p>
            <a:pPr>
              <a:lnSpc>
                <a:spcPct val="120000"/>
              </a:lnSpc>
            </a:pPr>
            <a:r>
              <a:rPr lang="fi-FI" sz="1400" dirty="0">
                <a:latin typeface="Poppins" panose="00000500000000000000" pitchFamily="2" charset="0"/>
                <a:cs typeface="Poppins" panose="00000500000000000000" pitchFamily="2" charset="0"/>
              </a:rPr>
              <a:t>Tekemistä, olemista ja vaikuttamisen tapoja on monenlaisia.</a:t>
            </a:r>
          </a:p>
          <a:p>
            <a:pPr>
              <a:lnSpc>
                <a:spcPct val="120000"/>
              </a:lnSpc>
            </a:pPr>
            <a:r>
              <a:rPr lang="fi-FI" sz="1400" dirty="0">
                <a:latin typeface="Poppins" panose="00000500000000000000" pitchFamily="2" charset="0"/>
                <a:cs typeface="Poppins" panose="00000500000000000000" pitchFamily="2" charset="0"/>
              </a:rPr>
              <a:t>Puolue on myös vasemmistolaisten </a:t>
            </a:r>
            <a:r>
              <a:rPr lang="fi-FI" sz="1400" b="1" dirty="0">
                <a:latin typeface="Poppins" panose="00000500000000000000" pitchFamily="2" charset="0"/>
                <a:cs typeface="Poppins" panose="00000500000000000000" pitchFamily="2" charset="0"/>
              </a:rPr>
              <a:t>yhteisö</a:t>
            </a:r>
            <a:r>
              <a:rPr lang="fi-FI" sz="1400" dirty="0">
                <a:latin typeface="Poppins" panose="00000500000000000000" pitchFamily="2" charset="0"/>
                <a:cs typeface="Poppins" panose="00000500000000000000" pitchFamily="2" charset="0"/>
              </a:rPr>
              <a:t> ja yhteisön rakentamiseen ja </a:t>
            </a:r>
            <a:r>
              <a:rPr lang="fi-FI" sz="1400" b="1" dirty="0">
                <a:latin typeface="Poppins" panose="00000500000000000000" pitchFamily="2" charset="0"/>
                <a:cs typeface="Poppins" panose="00000500000000000000" pitchFamily="2" charset="0"/>
              </a:rPr>
              <a:t>yhdessäoloon</a:t>
            </a:r>
            <a:r>
              <a:rPr lang="fi-FI" sz="1400" dirty="0">
                <a:latin typeface="Poppins" panose="00000500000000000000" pitchFamily="2" charset="0"/>
                <a:cs typeface="Poppins" panose="00000500000000000000" pitchFamily="2" charset="0"/>
              </a:rPr>
              <a:t> kannattaa panostaa.</a:t>
            </a:r>
          </a:p>
          <a:p>
            <a:pPr>
              <a:lnSpc>
                <a:spcPct val="120000"/>
              </a:lnSpc>
            </a:pPr>
            <a:r>
              <a:rPr lang="fi-FI" sz="1400" b="1" dirty="0">
                <a:latin typeface="Poppins" panose="00000500000000000000" pitchFamily="2" charset="0"/>
                <a:cs typeface="Poppins" panose="00000500000000000000" pitchFamily="2" charset="0"/>
              </a:rPr>
              <a:t>Jäsenet ja vapaaehtoiset suunnittelevat ja järjestävät toimintaa!</a:t>
            </a:r>
          </a:p>
          <a:p>
            <a:pPr lvl="1">
              <a:lnSpc>
                <a:spcPct val="120000"/>
              </a:lnSpc>
            </a:pPr>
            <a:r>
              <a:rPr lang="fi-FI" sz="1400" dirty="0">
                <a:latin typeface="Poppins" panose="00000500000000000000" pitchFamily="2" charset="0"/>
                <a:cs typeface="Poppins" panose="00000500000000000000" pitchFamily="2" charset="0"/>
              </a:rPr>
              <a:t>Puolueessa toimiminen vaatii aktiivisuutta ja oma-aloitteisuutta. Tukea voi hakea piirijärjestöltä ja myös puoluetoimistolta voi pyytää neuvoja ja tukea, mutta käytännössä toiminta ja kampanjointi järjestetään vapaaehtoisvoimin!</a:t>
            </a:r>
          </a:p>
          <a:p>
            <a:pPr lvl="1">
              <a:lnSpc>
                <a:spcPct val="120000"/>
              </a:lnSpc>
            </a:pPr>
            <a:r>
              <a:rPr lang="fi-FI" sz="1400" dirty="0">
                <a:latin typeface="Poppins" panose="00000500000000000000" pitchFamily="2" charset="0"/>
                <a:cs typeface="Poppins" panose="00000500000000000000" pitchFamily="2" charset="0"/>
              </a:rPr>
              <a:t>Toimintaa suunnitellaan eniten paikallisyhdistyksissä ja työryhmissä, jotka voivat muodostua varsin vapaamuotisestikin.</a:t>
            </a:r>
          </a:p>
          <a:p>
            <a:pPr lvl="2">
              <a:lnSpc>
                <a:spcPct val="120000"/>
              </a:lnSpc>
            </a:pPr>
            <a:r>
              <a:rPr lang="fi-FI" sz="1400" i="1" dirty="0">
                <a:latin typeface="Poppins" panose="00000500000000000000" pitchFamily="2" charset="0"/>
                <a:cs typeface="Poppins" panose="00000500000000000000" pitchFamily="2" charset="0"/>
              </a:rPr>
              <a:t>Puoluetoimisto </a:t>
            </a:r>
            <a:r>
              <a:rPr lang="fi-FI" sz="1400" dirty="0">
                <a:latin typeface="Poppins" panose="00000500000000000000" pitchFamily="2" charset="0"/>
                <a:cs typeface="Poppins" panose="00000500000000000000" pitchFamily="2" charset="0"/>
              </a:rPr>
              <a:t>järjestää toimintaa loppuen lopuksi melko vähän.</a:t>
            </a:r>
          </a:p>
          <a:p>
            <a:pPr lvl="1">
              <a:lnSpc>
                <a:spcPct val="120000"/>
              </a:lnSpc>
            </a:pPr>
            <a:r>
              <a:rPr lang="fi-FI" sz="1400" dirty="0">
                <a:latin typeface="Poppins" panose="00000500000000000000" pitchFamily="2" charset="0"/>
                <a:cs typeface="Poppins" panose="00000500000000000000" pitchFamily="2" charset="0"/>
              </a:rPr>
              <a:t>Yleensä noin 10% jäsenistä on aktiivisia toimijoita. Tätä lukua voi kuitenkin kasvattaa lähtemällä rohkeasti mukaan toimintaan!</a:t>
            </a:r>
          </a:p>
          <a:p>
            <a:pPr lvl="1">
              <a:lnSpc>
                <a:spcPct val="120000"/>
              </a:lnSpc>
            </a:pPr>
            <a:endParaRPr lang="fi-FI" sz="1200" dirty="0">
              <a:latin typeface="Poppins" panose="00000500000000000000" pitchFamily="2" charset="0"/>
              <a:cs typeface="Poppins" panose="00000500000000000000" pitchFamily="2" charset="0"/>
            </a:endParaRPr>
          </a:p>
          <a:p>
            <a:pPr lvl="1">
              <a:lnSpc>
                <a:spcPct val="120000"/>
              </a:lnSpc>
            </a:pPr>
            <a:endParaRPr lang="fi-FI" sz="12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267388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70E803-2295-2A07-D881-C5A7FD449E3A}"/>
              </a:ext>
            </a:extLst>
          </p:cNvPr>
          <p:cNvSpPr>
            <a:spLocks noGrp="1"/>
          </p:cNvSpPr>
          <p:nvPr>
            <p:ph type="title"/>
          </p:nvPr>
        </p:nvSpPr>
        <p:spPr/>
        <p:txBody>
          <a:bodyPr/>
          <a:lstStyle/>
          <a:p>
            <a:r>
              <a:rPr lang="fi-FI" b="1" dirty="0">
                <a:latin typeface="Poppins" panose="00000500000000000000" pitchFamily="2" charset="0"/>
                <a:cs typeface="Poppins" panose="00000500000000000000" pitchFamily="2" charset="0"/>
              </a:rPr>
              <a:t>Verkkokauppa!</a:t>
            </a:r>
          </a:p>
        </p:txBody>
      </p:sp>
      <p:sp>
        <p:nvSpPr>
          <p:cNvPr id="3" name="Sisällön paikkamerkki 2">
            <a:extLst>
              <a:ext uri="{FF2B5EF4-FFF2-40B4-BE49-F238E27FC236}">
                <a16:creationId xmlns:a16="http://schemas.microsoft.com/office/drawing/2014/main" id="{7548245A-8110-764F-4D25-FF3A290F8FEF}"/>
              </a:ext>
            </a:extLst>
          </p:cNvPr>
          <p:cNvSpPr>
            <a:spLocks noGrp="1"/>
          </p:cNvSpPr>
          <p:nvPr>
            <p:ph idx="1"/>
          </p:nvPr>
        </p:nvSpPr>
        <p:spPr/>
        <p:txBody>
          <a:bodyPr/>
          <a:lstStyle/>
          <a:p>
            <a:pPr>
              <a:lnSpc>
                <a:spcPct val="100000"/>
              </a:lnSpc>
            </a:pPr>
            <a:r>
              <a:rPr lang="fi-FI" dirty="0">
                <a:latin typeface="Poppins" panose="00000500000000000000" pitchFamily="2" charset="0"/>
                <a:cs typeface="Poppins" panose="00000500000000000000" pitchFamily="2" charset="0"/>
              </a:rPr>
              <a:t>Löytyy osoitteesta: </a:t>
            </a:r>
            <a:r>
              <a:rPr lang="fi-FI" dirty="0">
                <a:latin typeface="Poppins" panose="00000500000000000000" pitchFamily="2" charset="0"/>
                <a:cs typeface="Poppins" panose="00000500000000000000" pitchFamily="2" charset="0"/>
                <a:hlinkClick r:id="rId2" action="ppaction://hlinkfile"/>
              </a:rPr>
              <a:t>kauppa.vasemmisto.fi </a:t>
            </a:r>
            <a:endParaRPr lang="fi-FI" dirty="0">
              <a:latin typeface="Poppins" panose="00000500000000000000" pitchFamily="2" charset="0"/>
              <a:cs typeface="Poppins" panose="00000500000000000000" pitchFamily="2" charset="0"/>
            </a:endParaRPr>
          </a:p>
          <a:p>
            <a:pPr>
              <a:lnSpc>
                <a:spcPct val="100000"/>
              </a:lnSpc>
            </a:pPr>
            <a:r>
              <a:rPr lang="fi-FI" dirty="0">
                <a:latin typeface="Poppins" panose="00000500000000000000" pitchFamily="2" charset="0"/>
                <a:cs typeface="Poppins" panose="00000500000000000000" pitchFamily="2" charset="0"/>
              </a:rPr>
              <a:t>Tarjolla mm.</a:t>
            </a:r>
          </a:p>
          <a:p>
            <a:pPr lvl="1">
              <a:lnSpc>
                <a:spcPct val="100000"/>
              </a:lnSpc>
            </a:pPr>
            <a:r>
              <a:rPr lang="fi-FI" dirty="0">
                <a:latin typeface="Poppins" panose="00000500000000000000" pitchFamily="2" charset="0"/>
                <a:cs typeface="Poppins" panose="00000500000000000000" pitchFamily="2" charset="0"/>
              </a:rPr>
              <a:t>Tekstiilejä, kuten paitoja, kangaskasseja huiveja</a:t>
            </a:r>
          </a:p>
          <a:p>
            <a:pPr lvl="1">
              <a:lnSpc>
                <a:spcPct val="100000"/>
              </a:lnSpc>
            </a:pPr>
            <a:r>
              <a:rPr lang="fi-FI" dirty="0">
                <a:latin typeface="Poppins" panose="00000500000000000000" pitchFamily="2" charset="0"/>
                <a:cs typeface="Poppins" panose="00000500000000000000" pitchFamily="2" charset="0"/>
              </a:rPr>
              <a:t>Kampanjointiliivejä</a:t>
            </a:r>
          </a:p>
          <a:p>
            <a:pPr lvl="1">
              <a:lnSpc>
                <a:spcPct val="100000"/>
              </a:lnSpc>
            </a:pPr>
            <a:r>
              <a:rPr lang="fi-FI" dirty="0">
                <a:latin typeface="Poppins" panose="00000500000000000000" pitchFamily="2" charset="0"/>
                <a:cs typeface="Poppins" panose="00000500000000000000" pitchFamily="2" charset="0"/>
              </a:rPr>
              <a:t>Pinssejä</a:t>
            </a:r>
          </a:p>
          <a:p>
            <a:pPr lvl="1">
              <a:lnSpc>
                <a:spcPct val="100000"/>
              </a:lnSpc>
            </a:pPr>
            <a:r>
              <a:rPr lang="fi-FI" dirty="0">
                <a:latin typeface="Poppins" panose="00000500000000000000" pitchFamily="2" charset="0"/>
                <a:cs typeface="Poppins" panose="00000500000000000000" pitchFamily="2" charset="0"/>
              </a:rPr>
              <a:t>Vasemmistonaisten tuotteita</a:t>
            </a:r>
          </a:p>
          <a:p>
            <a:pPr lvl="1">
              <a:lnSpc>
                <a:spcPct val="100000"/>
              </a:lnSpc>
            </a:pPr>
            <a:r>
              <a:rPr lang="fi-FI" dirty="0">
                <a:latin typeface="Poppins" panose="00000500000000000000" pitchFamily="2" charset="0"/>
                <a:cs typeface="Poppins" panose="00000500000000000000" pitchFamily="2" charset="0"/>
              </a:rPr>
              <a:t>Jne.</a:t>
            </a:r>
          </a:p>
          <a:p>
            <a:pPr>
              <a:lnSpc>
                <a:spcPct val="100000"/>
              </a:lnSpc>
            </a:pPr>
            <a:r>
              <a:rPr lang="fi-FI" dirty="0">
                <a:latin typeface="Poppins" panose="00000500000000000000" pitchFamily="2" charset="0"/>
                <a:cs typeface="Poppins" panose="00000500000000000000" pitchFamily="2" charset="0"/>
              </a:rPr>
              <a:t>Oiva tapa näyttää väriä ja tukea puoluetta!</a:t>
            </a:r>
          </a:p>
          <a:p>
            <a:pPr lvl="1">
              <a:lnSpc>
                <a:spcPct val="100000"/>
              </a:lnSpc>
            </a:pPr>
            <a:endParaRPr lang="fi-FI" dirty="0">
              <a:latin typeface="Poppins" panose="00000500000000000000" pitchFamily="2" charset="0"/>
              <a:cs typeface="Poppins" panose="00000500000000000000" pitchFamily="2" charset="0"/>
            </a:endParaRPr>
          </a:p>
          <a:p>
            <a:endParaRPr lang="fi-FI" dirty="0"/>
          </a:p>
        </p:txBody>
      </p:sp>
    </p:spTree>
    <p:extLst>
      <p:ext uri="{BB962C8B-B14F-4D97-AF65-F5344CB8AC3E}">
        <p14:creationId xmlns:p14="http://schemas.microsoft.com/office/powerpoint/2010/main" val="4068080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4E7049-09A2-7193-785F-33C6512F34B3}"/>
              </a:ext>
            </a:extLst>
          </p:cNvPr>
          <p:cNvSpPr>
            <a:spLocks noGrp="1"/>
          </p:cNvSpPr>
          <p:nvPr>
            <p:ph type="title"/>
          </p:nvPr>
        </p:nvSpPr>
        <p:spPr/>
        <p:txBody>
          <a:bodyPr/>
          <a:lstStyle/>
          <a:p>
            <a:r>
              <a:rPr lang="fi-FI" b="1" dirty="0">
                <a:latin typeface="Poppins" panose="00000500000000000000" pitchFamily="2" charset="0"/>
                <a:cs typeface="Poppins" panose="00000500000000000000" pitchFamily="2" charset="0"/>
              </a:rPr>
              <a:t>KSL kouluttaa!</a:t>
            </a:r>
          </a:p>
        </p:txBody>
      </p:sp>
      <p:pic>
        <p:nvPicPr>
          <p:cNvPr id="2050" name="Picture 2" descr="KSL-opintokeskus | PAM-Liikealan Pohjois-Karjalan osasto ry 022">
            <a:extLst>
              <a:ext uri="{FF2B5EF4-FFF2-40B4-BE49-F238E27FC236}">
                <a16:creationId xmlns:a16="http://schemas.microsoft.com/office/drawing/2014/main" id="{CE9AD71C-F2F9-F0FC-3219-9A268C1C9B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4823" y="365125"/>
            <a:ext cx="4087177" cy="914357"/>
          </a:xfrm>
          <a:prstGeom prst="rect">
            <a:avLst/>
          </a:prstGeom>
          <a:noFill/>
          <a:extLst>
            <a:ext uri="{909E8E84-426E-40DD-AFC4-6F175D3DCCD1}">
              <a14:hiddenFill xmlns:a14="http://schemas.microsoft.com/office/drawing/2010/main">
                <a:solidFill>
                  <a:srgbClr val="FFFFFF"/>
                </a:solidFill>
              </a14:hiddenFill>
            </a:ext>
          </a:extLst>
        </p:spPr>
      </p:pic>
      <p:sp>
        <p:nvSpPr>
          <p:cNvPr id="6" name="Tekstiruutu 5">
            <a:extLst>
              <a:ext uri="{FF2B5EF4-FFF2-40B4-BE49-F238E27FC236}">
                <a16:creationId xmlns:a16="http://schemas.microsoft.com/office/drawing/2014/main" id="{6D8DC326-E182-43FB-FBAC-2404D4342578}"/>
              </a:ext>
            </a:extLst>
          </p:cNvPr>
          <p:cNvSpPr txBox="1"/>
          <p:nvPr/>
        </p:nvSpPr>
        <p:spPr>
          <a:xfrm>
            <a:off x="838200" y="1363302"/>
            <a:ext cx="10515600" cy="3570208"/>
          </a:xfrm>
          <a:prstGeom prst="rect">
            <a:avLst/>
          </a:prstGeom>
          <a:noFill/>
        </p:spPr>
        <p:txBody>
          <a:bodyPr wrap="square">
            <a:spAutoFit/>
          </a:bodyPr>
          <a:lstStyle/>
          <a:p>
            <a:r>
              <a:rPr lang="fi-FI" sz="1400" dirty="0">
                <a:latin typeface="Poppins" panose="00000500000000000000" pitchFamily="2" charset="0"/>
                <a:cs typeface="Poppins" panose="00000500000000000000" pitchFamily="2" charset="0"/>
              </a:rPr>
              <a:t>Kansan Sivistystyön Liitto – KSL Opintokeskus on Vasemmistoliitolle tärkeä lähiyhteisö ja liittolainen.</a:t>
            </a:r>
          </a:p>
          <a:p>
            <a:endParaRPr lang="fi-FI" sz="1400" dirty="0">
              <a:latin typeface="Poppins" panose="00000500000000000000" pitchFamily="2" charset="0"/>
              <a:cs typeface="Poppins" panose="00000500000000000000" pitchFamily="2" charset="0"/>
            </a:endParaRPr>
          </a:p>
          <a:p>
            <a:r>
              <a:rPr lang="fi-FI" sz="1400" dirty="0">
                <a:latin typeface="Poppins" panose="00000500000000000000" pitchFamily="2" charset="0"/>
                <a:cs typeface="Poppins" panose="00000500000000000000" pitchFamily="2" charset="0"/>
              </a:rPr>
              <a:t>KSL tarjoaa monipuolisesti erilaisia koulutuksia niin osastoaktiiveille kuin ehdokkaillekin. Vasemmistoyhdistyksille tarjotut koulutukset ovat maksuttomia tai niitä tuetaan taloudellisesti.</a:t>
            </a:r>
          </a:p>
          <a:p>
            <a:endParaRPr lang="fi-FI" sz="1400" dirty="0">
              <a:latin typeface="Poppins" panose="00000500000000000000" pitchFamily="2" charset="0"/>
              <a:cs typeface="Poppins" panose="00000500000000000000" pitchFamily="2" charset="0"/>
            </a:endParaRPr>
          </a:p>
          <a:p>
            <a:r>
              <a:rPr lang="fi-FI" sz="1400" dirty="0">
                <a:latin typeface="Poppins" panose="00000500000000000000" pitchFamily="2" charset="0"/>
                <a:cs typeface="Poppins" panose="00000500000000000000" pitchFamily="2" charset="0"/>
              </a:rPr>
              <a:t>KSL:n koulutusvalikoimasta löytyy tätä kirjoittaessa:</a:t>
            </a:r>
          </a:p>
          <a:p>
            <a:endParaRPr lang="fi-FI" sz="1400" dirty="0">
              <a:latin typeface="Poppins" panose="00000500000000000000" pitchFamily="2" charset="0"/>
              <a:cs typeface="Poppins" panose="00000500000000000000" pitchFamily="2" charset="0"/>
            </a:endParaRPr>
          </a:p>
          <a:p>
            <a:pPr marL="285750" indent="-285750">
              <a:buFontTx/>
              <a:buChar char="-"/>
            </a:pPr>
            <a:r>
              <a:rPr lang="fi-FI" sz="1400" b="1" dirty="0">
                <a:latin typeface="Poppins" panose="00000500000000000000" pitchFamily="2" charset="0"/>
                <a:cs typeface="Poppins" panose="00000500000000000000" pitchFamily="2" charset="0"/>
              </a:rPr>
              <a:t>Vaikuta vasemmistossa </a:t>
            </a:r>
            <a:r>
              <a:rPr lang="fi-FI" sz="1400" dirty="0">
                <a:latin typeface="Poppins" panose="00000500000000000000" pitchFamily="2" charset="0"/>
                <a:cs typeface="Poppins" panose="00000500000000000000" pitchFamily="2" charset="0"/>
              </a:rPr>
              <a:t>– uusien jäsenten koulutus</a:t>
            </a:r>
          </a:p>
          <a:p>
            <a:pPr marL="285750" indent="-285750">
              <a:buFontTx/>
              <a:buChar char="-"/>
            </a:pPr>
            <a:r>
              <a:rPr lang="fi-FI" sz="1400" b="1" dirty="0">
                <a:latin typeface="Poppins" panose="00000500000000000000" pitchFamily="2" charset="0"/>
                <a:cs typeface="Poppins" panose="00000500000000000000" pitchFamily="2" charset="0"/>
              </a:rPr>
              <a:t>Suunnitelmasta tapahtumaksi </a:t>
            </a:r>
            <a:r>
              <a:rPr lang="fi-FI" sz="1400" dirty="0">
                <a:latin typeface="Poppins" panose="00000500000000000000" pitchFamily="2" charset="0"/>
                <a:cs typeface="Poppins" panose="00000500000000000000" pitchFamily="2" charset="0"/>
              </a:rPr>
              <a:t>– tapahtuman tai kampanjan järjestäminen</a:t>
            </a:r>
          </a:p>
          <a:p>
            <a:pPr marL="285750" indent="-285750">
              <a:buFontTx/>
              <a:buChar char="-"/>
            </a:pPr>
            <a:r>
              <a:rPr lang="fi-FI" sz="1400" b="1" dirty="0">
                <a:latin typeface="Poppins" panose="00000500000000000000" pitchFamily="2" charset="0"/>
                <a:cs typeface="Poppins" panose="00000500000000000000" pitchFamily="2" charset="0"/>
              </a:rPr>
              <a:t>Kohtaaminen turuilla ja toreilla</a:t>
            </a:r>
            <a:r>
              <a:rPr lang="fi-FI" sz="1400" dirty="0">
                <a:latin typeface="Poppins" panose="00000500000000000000" pitchFamily="2" charset="0"/>
                <a:cs typeface="Poppins" panose="00000500000000000000" pitchFamily="2" charset="0"/>
              </a:rPr>
              <a:t> – esiintymisen ja vuorovaikutuksen koulutus vaali- ja järjestötyössä</a:t>
            </a:r>
          </a:p>
          <a:p>
            <a:pPr marL="285750" indent="-285750">
              <a:buFontTx/>
              <a:buChar char="-"/>
            </a:pPr>
            <a:r>
              <a:rPr lang="fi-FI" sz="1400" b="1" dirty="0">
                <a:latin typeface="Poppins" panose="00000500000000000000" pitchFamily="2" charset="0"/>
                <a:cs typeface="Poppins" panose="00000500000000000000" pitchFamily="2" charset="0"/>
              </a:rPr>
              <a:t>Vuosikello</a:t>
            </a:r>
            <a:r>
              <a:rPr lang="fi-FI" sz="1400" dirty="0">
                <a:latin typeface="Poppins" panose="00000500000000000000" pitchFamily="2" charset="0"/>
                <a:cs typeface="Poppins" panose="00000500000000000000" pitchFamily="2" charset="0"/>
              </a:rPr>
              <a:t> – toiminnan ja perehdytyksen tukena</a:t>
            </a:r>
          </a:p>
          <a:p>
            <a:pPr marL="285750" indent="-285750">
              <a:buFontTx/>
              <a:buChar char="-"/>
            </a:pPr>
            <a:r>
              <a:rPr lang="fi-FI" sz="1400" b="1" dirty="0">
                <a:latin typeface="Poppins" panose="00000500000000000000" pitchFamily="2" charset="0"/>
                <a:cs typeface="Poppins" panose="00000500000000000000" pitchFamily="2" charset="0"/>
              </a:rPr>
              <a:t>Some haltuun</a:t>
            </a:r>
          </a:p>
          <a:p>
            <a:pPr marL="285750" indent="-285750">
              <a:buFontTx/>
              <a:buChar char="-"/>
            </a:pPr>
            <a:endParaRPr lang="fi-FI" sz="1400" b="1" dirty="0">
              <a:latin typeface="Poppins" panose="00000500000000000000" pitchFamily="2" charset="0"/>
              <a:cs typeface="Poppins" panose="00000500000000000000" pitchFamily="2" charset="0"/>
            </a:endParaRPr>
          </a:p>
          <a:p>
            <a:r>
              <a:rPr lang="fi-FI" sz="1400" dirty="0">
                <a:latin typeface="Poppins" panose="00000500000000000000" pitchFamily="2" charset="0"/>
                <a:cs typeface="Poppins" panose="00000500000000000000" pitchFamily="2" charset="0"/>
              </a:rPr>
              <a:t>Tässä perehdytyksessä tarjotaan pintaraapaisu edellä mainittuihin asioihin. Onkin  suositeltavaa, että vasemmistoyhteisöt syventävät osaamistaan KSL:n kanssa! </a:t>
            </a:r>
          </a:p>
          <a:p>
            <a:endParaRPr lang="fi-FI" sz="1600" dirty="0">
              <a:latin typeface="Poppins" panose="00000500000000000000" pitchFamily="2" charset="0"/>
              <a:cs typeface="Poppins" panose="00000500000000000000" pitchFamily="2" charset="0"/>
            </a:endParaRPr>
          </a:p>
        </p:txBody>
      </p:sp>
      <p:pic>
        <p:nvPicPr>
          <p:cNvPr id="2054" name="Picture 6" descr="Krissu Sirola-Korhonen">
            <a:extLst>
              <a:ext uri="{FF2B5EF4-FFF2-40B4-BE49-F238E27FC236}">
                <a16:creationId xmlns:a16="http://schemas.microsoft.com/office/drawing/2014/main" id="{4812A0A9-3EF5-756E-DBA0-7DE519E472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1031" y="5177790"/>
            <a:ext cx="1076151" cy="1614226"/>
          </a:xfrm>
          <a:prstGeom prst="rect">
            <a:avLst/>
          </a:prstGeom>
          <a:noFill/>
          <a:extLst>
            <a:ext uri="{909E8E84-426E-40DD-AFC4-6F175D3DCCD1}">
              <a14:hiddenFill xmlns:a14="http://schemas.microsoft.com/office/drawing/2010/main">
                <a:solidFill>
                  <a:srgbClr val="FFFFFF"/>
                </a:solidFill>
              </a14:hiddenFill>
            </a:ext>
          </a:extLst>
        </p:spPr>
      </p:pic>
      <p:sp>
        <p:nvSpPr>
          <p:cNvPr id="7" name="Tekstiruutu 6">
            <a:extLst>
              <a:ext uri="{FF2B5EF4-FFF2-40B4-BE49-F238E27FC236}">
                <a16:creationId xmlns:a16="http://schemas.microsoft.com/office/drawing/2014/main" id="{0E5B97F7-9751-59AD-5DF6-1B490D39BA95}"/>
              </a:ext>
            </a:extLst>
          </p:cNvPr>
          <p:cNvSpPr txBox="1"/>
          <p:nvPr/>
        </p:nvSpPr>
        <p:spPr>
          <a:xfrm>
            <a:off x="1821180" y="5177790"/>
            <a:ext cx="6027420" cy="1200329"/>
          </a:xfrm>
          <a:prstGeom prst="rect">
            <a:avLst/>
          </a:prstGeom>
          <a:noFill/>
        </p:spPr>
        <p:txBody>
          <a:bodyPr wrap="square" rtlCol="0">
            <a:spAutoFit/>
          </a:bodyPr>
          <a:lstStyle/>
          <a:p>
            <a:r>
              <a:rPr lang="fi-FI" dirty="0">
                <a:latin typeface="Poppins" panose="00000500000000000000" pitchFamily="2" charset="0"/>
                <a:cs typeface="Poppins" panose="00000500000000000000" pitchFamily="2" charset="0"/>
              </a:rPr>
              <a:t>Olkaa yhteydessä KSL:n koulutustuottajaan </a:t>
            </a:r>
            <a:r>
              <a:rPr lang="fi-FI" b="1" dirty="0" err="1">
                <a:latin typeface="Poppins" panose="00000500000000000000" pitchFamily="2" charset="0"/>
                <a:cs typeface="Poppins" panose="00000500000000000000" pitchFamily="2" charset="0"/>
              </a:rPr>
              <a:t>Krissu</a:t>
            </a:r>
            <a:r>
              <a:rPr lang="fi-FI" b="1" dirty="0">
                <a:latin typeface="Poppins" panose="00000500000000000000" pitchFamily="2" charset="0"/>
                <a:cs typeface="Poppins" panose="00000500000000000000" pitchFamily="2" charset="0"/>
              </a:rPr>
              <a:t>-Sirola Korhoseen </a:t>
            </a:r>
            <a:r>
              <a:rPr lang="fi-FI" dirty="0">
                <a:latin typeface="Poppins" panose="00000500000000000000" pitchFamily="2" charset="0"/>
                <a:cs typeface="Poppins" panose="00000500000000000000" pitchFamily="2" charset="0"/>
              </a:rPr>
              <a:t>lisätietoja varten!</a:t>
            </a:r>
          </a:p>
          <a:p>
            <a:r>
              <a:rPr lang="fi-FI" b="1" dirty="0">
                <a:latin typeface="Poppins" panose="00000500000000000000" pitchFamily="2" charset="0"/>
                <a:cs typeface="Poppins" panose="00000500000000000000" pitchFamily="2" charset="0"/>
                <a:hlinkClick r:id="rId4"/>
              </a:rPr>
              <a:t>krissu.sirola-korhonen@ksl.fi</a:t>
            </a:r>
            <a:endParaRPr lang="fi-FI" b="1" dirty="0">
              <a:latin typeface="Poppins" panose="00000500000000000000" pitchFamily="2" charset="0"/>
              <a:cs typeface="Poppins" panose="00000500000000000000" pitchFamily="2" charset="0"/>
            </a:endParaRPr>
          </a:p>
          <a:p>
            <a:r>
              <a:rPr lang="fi-FI" b="1" dirty="0">
                <a:latin typeface="Poppins" panose="00000500000000000000" pitchFamily="2" charset="0"/>
                <a:cs typeface="Poppins" panose="00000500000000000000" pitchFamily="2" charset="0"/>
              </a:rPr>
              <a:t>040 684 1313</a:t>
            </a:r>
          </a:p>
        </p:txBody>
      </p:sp>
    </p:spTree>
    <p:extLst>
      <p:ext uri="{BB962C8B-B14F-4D97-AF65-F5344CB8AC3E}">
        <p14:creationId xmlns:p14="http://schemas.microsoft.com/office/powerpoint/2010/main" val="2266072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4E7049-09A2-7193-785F-33C6512F34B3}"/>
              </a:ext>
            </a:extLst>
          </p:cNvPr>
          <p:cNvSpPr>
            <a:spLocks noGrp="1"/>
          </p:cNvSpPr>
          <p:nvPr>
            <p:ph type="title"/>
          </p:nvPr>
        </p:nvSpPr>
        <p:spPr/>
        <p:txBody>
          <a:bodyPr/>
          <a:lstStyle/>
          <a:p>
            <a:r>
              <a:rPr lang="fi-FI" b="1" dirty="0">
                <a:latin typeface="Poppins" panose="00000500000000000000" pitchFamily="2" charset="0"/>
                <a:cs typeface="Poppins" panose="00000500000000000000" pitchFamily="2" charset="0"/>
              </a:rPr>
              <a:t>Mihin puolueen jäsen voi vaikuttaa?</a:t>
            </a:r>
          </a:p>
        </p:txBody>
      </p:sp>
      <p:sp>
        <p:nvSpPr>
          <p:cNvPr id="3" name="Sisällön paikkamerkki 2">
            <a:extLst>
              <a:ext uri="{FF2B5EF4-FFF2-40B4-BE49-F238E27FC236}">
                <a16:creationId xmlns:a16="http://schemas.microsoft.com/office/drawing/2014/main" id="{EE2804F0-C9D6-CA14-78A8-9EC5C78EFDC4}"/>
              </a:ext>
            </a:extLst>
          </p:cNvPr>
          <p:cNvSpPr>
            <a:spLocks noGrp="1"/>
          </p:cNvSpPr>
          <p:nvPr>
            <p:ph idx="1"/>
          </p:nvPr>
        </p:nvSpPr>
        <p:spPr>
          <a:xfrm>
            <a:off x="838199" y="1825625"/>
            <a:ext cx="10579217" cy="4351338"/>
          </a:xfrm>
        </p:spPr>
        <p:txBody>
          <a:bodyPr>
            <a:normAutofit fontScale="55000" lnSpcReduction="20000"/>
          </a:bodyPr>
          <a:lstStyle/>
          <a:p>
            <a:r>
              <a:rPr lang="fi-FI" b="1" dirty="0">
                <a:latin typeface="Poppins" panose="00000500000000000000" pitchFamily="2" charset="0"/>
                <a:cs typeface="Poppins" panose="00000500000000000000" pitchFamily="2" charset="0"/>
              </a:rPr>
              <a:t>Paikallinen taso</a:t>
            </a:r>
          </a:p>
          <a:p>
            <a:pPr lvl="1"/>
            <a:r>
              <a:rPr lang="fi-FI" dirty="0">
                <a:latin typeface="Poppins" panose="00000500000000000000" pitchFamily="2" charset="0"/>
                <a:cs typeface="Poppins" panose="00000500000000000000" pitchFamily="2" charset="0"/>
              </a:rPr>
              <a:t>Oikeus osallistua toimintaan ja järjestää toimintaa yhdessä muiden kanssa!</a:t>
            </a:r>
          </a:p>
          <a:p>
            <a:pPr lvl="1"/>
            <a:r>
              <a:rPr lang="fi-FI" dirty="0">
                <a:latin typeface="Poppins" panose="00000500000000000000" pitchFamily="2" charset="0"/>
                <a:cs typeface="Poppins" panose="00000500000000000000" pitchFamily="2" charset="0"/>
              </a:rPr>
              <a:t>Oman perusyhdistyksen päätöksenteko ja asioiden hoitaminen</a:t>
            </a:r>
          </a:p>
          <a:p>
            <a:pPr lvl="1"/>
            <a:r>
              <a:rPr lang="fi-FI" dirty="0">
                <a:latin typeface="Poppins" panose="00000500000000000000" pitchFamily="2" charset="0"/>
                <a:cs typeface="Poppins" panose="00000500000000000000" pitchFamily="2" charset="0"/>
              </a:rPr>
              <a:t>Kunnallisvaaliehdokkuus</a:t>
            </a:r>
          </a:p>
          <a:p>
            <a:pPr lvl="1"/>
            <a:r>
              <a:rPr lang="fi-FI" b="1" dirty="0">
                <a:latin typeface="Poppins" panose="00000500000000000000" pitchFamily="2" charset="0"/>
                <a:cs typeface="Poppins" panose="00000500000000000000" pitchFamily="2" charset="0"/>
              </a:rPr>
              <a:t>Nimeäminen</a:t>
            </a:r>
            <a:r>
              <a:rPr lang="fi-FI" dirty="0">
                <a:latin typeface="Poppins" panose="00000500000000000000" pitchFamily="2" charset="0"/>
                <a:cs typeface="Poppins" panose="00000500000000000000" pitchFamily="2" charset="0"/>
              </a:rPr>
              <a:t> (ehdottaminen) alue- ja eduskuntavaaleihin ehdokkaaksi</a:t>
            </a:r>
          </a:p>
          <a:p>
            <a:pPr marL="457200" lvl="1" indent="0">
              <a:buNone/>
            </a:pPr>
            <a:endParaRPr lang="fi-FI" dirty="0">
              <a:latin typeface="Poppins" panose="00000500000000000000" pitchFamily="2" charset="0"/>
              <a:cs typeface="Poppins" panose="00000500000000000000" pitchFamily="2" charset="0"/>
            </a:endParaRPr>
          </a:p>
          <a:p>
            <a:r>
              <a:rPr lang="fi-FI" b="1" dirty="0">
                <a:latin typeface="Poppins" panose="00000500000000000000" pitchFamily="2" charset="0"/>
                <a:cs typeface="Poppins" panose="00000500000000000000" pitchFamily="2" charset="0"/>
              </a:rPr>
              <a:t>Alueellinen taso</a:t>
            </a:r>
          </a:p>
          <a:p>
            <a:pPr lvl="1"/>
            <a:r>
              <a:rPr lang="fi-FI" dirty="0">
                <a:latin typeface="Poppins" panose="00000500000000000000" pitchFamily="2" charset="0"/>
                <a:cs typeface="Poppins" panose="00000500000000000000" pitchFamily="2" charset="0"/>
              </a:rPr>
              <a:t>Oikeus osallistua piiritason toimintaan ja järjestää toimintaa muiden alueen vasemmistolaisten kanssa</a:t>
            </a:r>
          </a:p>
          <a:p>
            <a:pPr lvl="1"/>
            <a:r>
              <a:rPr lang="fi-FI" dirty="0">
                <a:latin typeface="Poppins" panose="00000500000000000000" pitchFamily="2" charset="0"/>
                <a:cs typeface="Poppins" panose="00000500000000000000" pitchFamily="2" charset="0"/>
              </a:rPr>
              <a:t>Eduskuntavaalien ja aluevaalien ehdokkaiden </a:t>
            </a:r>
            <a:r>
              <a:rPr lang="fi-FI" b="1" dirty="0">
                <a:latin typeface="Poppins" panose="00000500000000000000" pitchFamily="2" charset="0"/>
                <a:cs typeface="Poppins" panose="00000500000000000000" pitchFamily="2" charset="0"/>
              </a:rPr>
              <a:t>asettaminen </a:t>
            </a:r>
            <a:r>
              <a:rPr lang="fi-FI" dirty="0">
                <a:latin typeface="Poppins" panose="00000500000000000000" pitchFamily="2" charset="0"/>
                <a:cs typeface="Poppins" panose="00000500000000000000" pitchFamily="2" charset="0"/>
              </a:rPr>
              <a:t>(jäsenäänestys tai piirihallitus)</a:t>
            </a:r>
          </a:p>
          <a:p>
            <a:pPr lvl="1"/>
            <a:r>
              <a:rPr lang="fi-FI" dirty="0">
                <a:latin typeface="Poppins" panose="00000500000000000000" pitchFamily="2" charset="0"/>
                <a:cs typeface="Poppins" panose="00000500000000000000" pitchFamily="2" charset="0"/>
              </a:rPr>
              <a:t>Osallistuminen piirikokoukseen ja piiritasolla asioihin vaikuttaminen</a:t>
            </a:r>
          </a:p>
          <a:p>
            <a:pPr lvl="2"/>
            <a:r>
              <a:rPr lang="fi-FI" dirty="0">
                <a:latin typeface="Poppins" panose="00000500000000000000" pitchFamily="2" charset="0"/>
                <a:cs typeface="Poppins" panose="00000500000000000000" pitchFamily="2" charset="0"/>
              </a:rPr>
              <a:t>Osallistumisen pelisäännöt vaihtelevat piireittäin.</a:t>
            </a:r>
          </a:p>
          <a:p>
            <a:pPr lvl="1"/>
            <a:r>
              <a:rPr lang="fi-FI" dirty="0">
                <a:latin typeface="Poppins" panose="00000500000000000000" pitchFamily="2" charset="0"/>
                <a:cs typeface="Poppins" panose="00000500000000000000" pitchFamily="2" charset="0"/>
              </a:rPr>
              <a:t>Puoluevaltuutettujen ja puoluekokousedustajien valinta</a:t>
            </a:r>
          </a:p>
          <a:p>
            <a:pPr lvl="1"/>
            <a:endParaRPr lang="fi-FI" dirty="0">
              <a:latin typeface="Poppins" panose="00000500000000000000" pitchFamily="2" charset="0"/>
              <a:cs typeface="Poppins" panose="00000500000000000000" pitchFamily="2" charset="0"/>
            </a:endParaRPr>
          </a:p>
          <a:p>
            <a:pPr marL="457200" lvl="1" indent="0">
              <a:buNone/>
            </a:pPr>
            <a:endParaRPr lang="fi-FI" dirty="0">
              <a:latin typeface="Poppins" panose="00000500000000000000" pitchFamily="2" charset="0"/>
              <a:cs typeface="Poppins" panose="00000500000000000000" pitchFamily="2" charset="0"/>
            </a:endParaRPr>
          </a:p>
          <a:p>
            <a:r>
              <a:rPr lang="fi-FI" b="1" dirty="0">
                <a:latin typeface="Poppins" panose="00000500000000000000" pitchFamily="2" charset="0"/>
                <a:cs typeface="Poppins" panose="00000500000000000000" pitchFamily="2" charset="0"/>
              </a:rPr>
              <a:t>Valtakunnallinen taso</a:t>
            </a:r>
          </a:p>
          <a:p>
            <a:pPr lvl="1"/>
            <a:r>
              <a:rPr lang="fi-FI" dirty="0">
                <a:latin typeface="Poppins" panose="00000500000000000000" pitchFamily="2" charset="0"/>
                <a:cs typeface="Poppins" panose="00000500000000000000" pitchFamily="2" charset="0"/>
              </a:rPr>
              <a:t>Oikeus osallistua kaikille avoimeen, valtakunnalliseen toimintaan (mm. webinaarit, kaikille avoimet koulutukset.)</a:t>
            </a:r>
          </a:p>
          <a:p>
            <a:pPr lvl="1"/>
            <a:r>
              <a:rPr lang="fi-FI" dirty="0">
                <a:latin typeface="Poppins" panose="00000500000000000000" pitchFamily="2" charset="0"/>
                <a:cs typeface="Poppins" panose="00000500000000000000" pitchFamily="2" charset="0"/>
              </a:rPr>
              <a:t>Puolueen johto, puoluehallitus, puoluevaltuusto ja puoluekokous</a:t>
            </a:r>
          </a:p>
          <a:p>
            <a:pPr lvl="1"/>
            <a:r>
              <a:rPr lang="fi-FI" dirty="0">
                <a:latin typeface="Poppins" panose="00000500000000000000" pitchFamily="2" charset="0"/>
                <a:cs typeface="Poppins" panose="00000500000000000000" pitchFamily="2" charset="0"/>
              </a:rPr>
              <a:t>Eurovaaliehdokkaiden ja presidenttiehdokkaan </a:t>
            </a:r>
            <a:r>
              <a:rPr lang="fi-FI" b="1" dirty="0">
                <a:latin typeface="Poppins" panose="00000500000000000000" pitchFamily="2" charset="0"/>
                <a:cs typeface="Poppins" panose="00000500000000000000" pitchFamily="2" charset="0"/>
              </a:rPr>
              <a:t>asettaminen</a:t>
            </a:r>
          </a:p>
          <a:p>
            <a:pPr lvl="1"/>
            <a:r>
              <a:rPr lang="fi-FI" dirty="0">
                <a:latin typeface="Poppins" panose="00000500000000000000" pitchFamily="2" charset="0"/>
                <a:cs typeface="Poppins" panose="00000500000000000000" pitchFamily="2" charset="0"/>
              </a:rPr>
              <a:t>Neuvoa-antavat jäsenäänestykset mm. puheenjohtajasta ja hallitukseen menemisestä.</a:t>
            </a:r>
          </a:p>
          <a:p>
            <a:pPr lvl="1"/>
            <a:endParaRPr lang="fi-FI"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8647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037BB6-06F2-3ED4-2B2F-833718733133}"/>
              </a:ext>
            </a:extLst>
          </p:cNvPr>
          <p:cNvSpPr>
            <a:spLocks noGrp="1"/>
          </p:cNvSpPr>
          <p:nvPr>
            <p:ph type="title"/>
          </p:nvPr>
        </p:nvSpPr>
        <p:spPr/>
        <p:txBody>
          <a:bodyPr/>
          <a:lstStyle/>
          <a:p>
            <a:r>
              <a:rPr lang="fi-FI" dirty="0"/>
              <a:t>Mikä on Vasemmistoliitto</a:t>
            </a:r>
            <a:br>
              <a:rPr lang="fi-FI" dirty="0"/>
            </a:br>
            <a:r>
              <a:rPr lang="fi-FI" dirty="0"/>
              <a:t>/Puolueen rakenne</a:t>
            </a:r>
          </a:p>
        </p:txBody>
      </p:sp>
      <p:sp>
        <p:nvSpPr>
          <p:cNvPr id="3" name="Sisällön paikkamerkki 2">
            <a:extLst>
              <a:ext uri="{FF2B5EF4-FFF2-40B4-BE49-F238E27FC236}">
                <a16:creationId xmlns:a16="http://schemas.microsoft.com/office/drawing/2014/main" id="{10879C2E-4403-4059-47A7-E964F6466681}"/>
              </a:ext>
            </a:extLst>
          </p:cNvPr>
          <p:cNvSpPr>
            <a:spLocks noGrp="1"/>
          </p:cNvSpPr>
          <p:nvPr>
            <p:ph idx="1"/>
          </p:nvPr>
        </p:nvSpPr>
        <p:spPr>
          <a:xfrm>
            <a:off x="838200" y="1825625"/>
            <a:ext cx="4128083" cy="4105392"/>
          </a:xfrm>
        </p:spPr>
        <p:txBody>
          <a:bodyPr>
            <a:normAutofit fontScale="62500" lnSpcReduction="20000"/>
          </a:bodyPr>
          <a:lstStyle/>
          <a:p>
            <a:pPr>
              <a:lnSpc>
                <a:spcPct val="120000"/>
              </a:lnSpc>
            </a:pPr>
            <a:r>
              <a:rPr lang="fi-FI" dirty="0">
                <a:latin typeface="Poppins" panose="00000500000000000000" pitchFamily="2" charset="0"/>
                <a:cs typeface="Poppins" panose="00000500000000000000" pitchFamily="2" charset="0"/>
              </a:rPr>
              <a:t>Puolue on jaettu</a:t>
            </a:r>
          </a:p>
          <a:p>
            <a:pPr lvl="1">
              <a:lnSpc>
                <a:spcPct val="120000"/>
              </a:lnSpc>
            </a:pPr>
            <a:r>
              <a:rPr lang="fi-FI" dirty="0">
                <a:latin typeface="Poppins" panose="00000500000000000000" pitchFamily="2" charset="0"/>
                <a:cs typeface="Poppins" panose="00000500000000000000" pitchFamily="2" charset="0"/>
              </a:rPr>
              <a:t>5 alueeseen (epävirallinen jako, liittyy toiminnanjohtajien määrään)</a:t>
            </a:r>
          </a:p>
          <a:p>
            <a:pPr lvl="1">
              <a:lnSpc>
                <a:spcPct val="120000"/>
              </a:lnSpc>
            </a:pPr>
            <a:r>
              <a:rPr lang="fi-FI" dirty="0">
                <a:latin typeface="Poppins" panose="00000500000000000000" pitchFamily="2" charset="0"/>
                <a:cs typeface="Poppins" panose="00000500000000000000" pitchFamily="2" charset="0"/>
              </a:rPr>
              <a:t>13 piirijärjestöön</a:t>
            </a:r>
          </a:p>
          <a:p>
            <a:pPr lvl="1">
              <a:lnSpc>
                <a:spcPct val="120000"/>
              </a:lnSpc>
            </a:pPr>
            <a:r>
              <a:rPr lang="fi-FI" dirty="0">
                <a:latin typeface="Poppins" panose="00000500000000000000" pitchFamily="2" charset="0"/>
                <a:cs typeface="Poppins" panose="00000500000000000000" pitchFamily="2" charset="0"/>
              </a:rPr>
              <a:t>Osastojen määrää vaikeampi aktivoida, mutta 300 on kohtuullisen lähellä totuutta.</a:t>
            </a:r>
          </a:p>
          <a:p>
            <a:pPr lvl="1">
              <a:lnSpc>
                <a:spcPct val="120000"/>
              </a:lnSpc>
            </a:pPr>
            <a:r>
              <a:rPr lang="fi-FI" b="1" dirty="0">
                <a:latin typeface="Poppins" panose="00000500000000000000" pitchFamily="2" charset="0"/>
                <a:cs typeface="Poppins" panose="00000500000000000000" pitchFamily="2" charset="0"/>
              </a:rPr>
              <a:t>Toiminnan organisointi alueellisin perustein aiheuttaa omat haasteensa, jota jäsenet voivat ratkoa.</a:t>
            </a:r>
          </a:p>
          <a:p>
            <a:pPr marL="457200" lvl="1" indent="0">
              <a:lnSpc>
                <a:spcPct val="120000"/>
              </a:lnSpc>
              <a:buNone/>
            </a:pPr>
            <a:endParaRPr lang="fi-FI" b="1" dirty="0">
              <a:latin typeface="Poppins" panose="00000500000000000000" pitchFamily="2" charset="0"/>
              <a:cs typeface="Poppins" panose="00000500000000000000" pitchFamily="2" charset="0"/>
            </a:endParaRPr>
          </a:p>
          <a:p>
            <a:pPr>
              <a:lnSpc>
                <a:spcPct val="120000"/>
              </a:lnSpc>
            </a:pPr>
            <a:r>
              <a:rPr lang="fi-FI" dirty="0">
                <a:latin typeface="Poppins" panose="00000500000000000000" pitchFamily="2" charset="0"/>
                <a:cs typeface="Poppins" panose="00000500000000000000" pitchFamily="2" charset="0"/>
              </a:rPr>
              <a:t>Puolueella on 13 000 jäsentä</a:t>
            </a:r>
            <a:endParaRPr lang="fi-FI" b="1" dirty="0">
              <a:latin typeface="Poppins" panose="00000500000000000000" pitchFamily="2" charset="0"/>
              <a:cs typeface="Poppins" panose="00000500000000000000" pitchFamily="2" charset="0"/>
            </a:endParaRPr>
          </a:p>
        </p:txBody>
      </p:sp>
      <p:pic>
        <p:nvPicPr>
          <p:cNvPr id="1026" name="Picture 2">
            <a:extLst>
              <a:ext uri="{FF2B5EF4-FFF2-40B4-BE49-F238E27FC236}">
                <a16:creationId xmlns:a16="http://schemas.microsoft.com/office/drawing/2014/main" id="{A74104D0-028D-81A0-DEE9-4485272A74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46466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33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421E5B-52F0-2D17-14BC-591EEDF9C4BF}"/>
              </a:ext>
            </a:extLst>
          </p:cNvPr>
          <p:cNvSpPr>
            <a:spLocks noGrp="1"/>
          </p:cNvSpPr>
          <p:nvPr>
            <p:ph type="title"/>
          </p:nvPr>
        </p:nvSpPr>
        <p:spPr/>
        <p:txBody>
          <a:bodyPr/>
          <a:lstStyle/>
          <a:p>
            <a:r>
              <a:rPr lang="fi-FI" b="1" dirty="0">
                <a:latin typeface="Poppins" panose="00000500000000000000" pitchFamily="2" charset="0"/>
                <a:cs typeface="Poppins" panose="00000500000000000000" pitchFamily="2" charset="0"/>
              </a:rPr>
              <a:t>Toiminnanjohtajat aktiivien tukena</a:t>
            </a:r>
          </a:p>
        </p:txBody>
      </p:sp>
      <p:sp>
        <p:nvSpPr>
          <p:cNvPr id="3" name="Sisällön paikkamerkki 2">
            <a:extLst>
              <a:ext uri="{FF2B5EF4-FFF2-40B4-BE49-F238E27FC236}">
                <a16:creationId xmlns:a16="http://schemas.microsoft.com/office/drawing/2014/main" id="{39B8FFC2-B550-AB72-DB7A-8CF5D8B79B5A}"/>
              </a:ext>
            </a:extLst>
          </p:cNvPr>
          <p:cNvSpPr>
            <a:spLocks noGrp="1"/>
          </p:cNvSpPr>
          <p:nvPr>
            <p:ph idx="1"/>
          </p:nvPr>
        </p:nvSpPr>
        <p:spPr/>
        <p:txBody>
          <a:bodyPr>
            <a:normAutofit fontScale="62500" lnSpcReduction="20000"/>
          </a:bodyPr>
          <a:lstStyle/>
          <a:p>
            <a:pPr>
              <a:lnSpc>
                <a:spcPct val="110000"/>
              </a:lnSpc>
            </a:pPr>
            <a:r>
              <a:rPr lang="fi-FI" b="1" dirty="0">
                <a:latin typeface="Poppins" panose="00000500000000000000" pitchFamily="2" charset="0"/>
                <a:cs typeface="Poppins" panose="00000500000000000000" pitchFamily="2" charset="0"/>
              </a:rPr>
              <a:t>Helsinki ja Uusimaa: </a:t>
            </a:r>
            <a:r>
              <a:rPr lang="fi-FI" dirty="0">
                <a:latin typeface="Poppins" panose="00000500000000000000" pitchFamily="2" charset="0"/>
                <a:cs typeface="Poppins" panose="00000500000000000000" pitchFamily="2" charset="0"/>
              </a:rPr>
              <a:t>Toni Asikainen</a:t>
            </a:r>
            <a:r>
              <a:rPr lang="fi-FI" b="1" dirty="0">
                <a:latin typeface="Poppins" panose="00000500000000000000" pitchFamily="2" charset="0"/>
                <a:cs typeface="Poppins" panose="00000500000000000000" pitchFamily="2" charset="0"/>
              </a:rPr>
              <a:t> / </a:t>
            </a:r>
            <a:r>
              <a:rPr lang="fi-FI" dirty="0">
                <a:latin typeface="Poppins" panose="00000500000000000000" pitchFamily="2" charset="0"/>
                <a:cs typeface="Poppins" panose="00000500000000000000" pitchFamily="2" charset="0"/>
              </a:rPr>
              <a:t>040 664 5901</a:t>
            </a:r>
          </a:p>
          <a:p>
            <a:pPr>
              <a:lnSpc>
                <a:spcPct val="110000"/>
              </a:lnSpc>
            </a:pPr>
            <a:endParaRPr lang="fi-FI" dirty="0">
              <a:latin typeface="Poppins" panose="00000500000000000000" pitchFamily="2" charset="0"/>
              <a:cs typeface="Poppins" panose="00000500000000000000" pitchFamily="2" charset="0"/>
            </a:endParaRPr>
          </a:p>
          <a:p>
            <a:pPr>
              <a:lnSpc>
                <a:spcPct val="110000"/>
              </a:lnSpc>
            </a:pPr>
            <a:r>
              <a:rPr lang="fi-FI" b="1" dirty="0">
                <a:latin typeface="Poppins" panose="00000500000000000000" pitchFamily="2" charset="0"/>
                <a:cs typeface="Poppins" panose="00000500000000000000" pitchFamily="2" charset="0"/>
              </a:rPr>
              <a:t>Varsinais-Suomi, Häme ja Satakunta: </a:t>
            </a:r>
            <a:r>
              <a:rPr lang="fi-FI" dirty="0">
                <a:latin typeface="Poppins" panose="00000500000000000000" pitchFamily="2" charset="0"/>
                <a:cs typeface="Poppins" panose="00000500000000000000" pitchFamily="2" charset="0"/>
              </a:rPr>
              <a:t>Raisa Ranta / 040 768 707</a:t>
            </a:r>
          </a:p>
          <a:p>
            <a:pPr>
              <a:lnSpc>
                <a:spcPct val="110000"/>
              </a:lnSpc>
            </a:pPr>
            <a:endParaRPr lang="fi-FI" dirty="0">
              <a:latin typeface="Poppins" panose="00000500000000000000" pitchFamily="2" charset="0"/>
              <a:cs typeface="Poppins" panose="00000500000000000000" pitchFamily="2" charset="0"/>
            </a:endParaRPr>
          </a:p>
          <a:p>
            <a:pPr>
              <a:lnSpc>
                <a:spcPct val="110000"/>
              </a:lnSpc>
            </a:pPr>
            <a:r>
              <a:rPr lang="fi-FI" b="1" dirty="0">
                <a:latin typeface="Poppins" panose="00000500000000000000" pitchFamily="2" charset="0"/>
                <a:cs typeface="Poppins" panose="00000500000000000000" pitchFamily="2" charset="0"/>
              </a:rPr>
              <a:t>Pirkanmaa, Keski-Suomi ja Pohjanmaa: </a:t>
            </a:r>
            <a:r>
              <a:rPr lang="fi-FI" dirty="0">
                <a:latin typeface="Poppins" panose="00000500000000000000" pitchFamily="2" charset="0"/>
                <a:cs typeface="Poppins" panose="00000500000000000000" pitchFamily="2" charset="0"/>
              </a:rPr>
              <a:t>Aapo Niemi / 040 828 3155</a:t>
            </a:r>
          </a:p>
          <a:p>
            <a:pPr>
              <a:lnSpc>
                <a:spcPct val="110000"/>
              </a:lnSpc>
            </a:pPr>
            <a:endParaRPr lang="fi-FI" dirty="0">
              <a:latin typeface="Poppins" panose="00000500000000000000" pitchFamily="2" charset="0"/>
              <a:cs typeface="Poppins" panose="00000500000000000000" pitchFamily="2" charset="0"/>
            </a:endParaRPr>
          </a:p>
          <a:p>
            <a:pPr>
              <a:lnSpc>
                <a:spcPct val="110000"/>
              </a:lnSpc>
            </a:pPr>
            <a:r>
              <a:rPr lang="fi-FI" b="1" dirty="0">
                <a:latin typeface="Poppins" panose="00000500000000000000" pitchFamily="2" charset="0"/>
                <a:cs typeface="Poppins" panose="00000500000000000000" pitchFamily="2" charset="0"/>
              </a:rPr>
              <a:t>Savo-Karjala ja Kaakkois-Suomi: </a:t>
            </a:r>
            <a:r>
              <a:rPr lang="fi-FI" dirty="0">
                <a:latin typeface="Poppins" panose="00000500000000000000" pitchFamily="2" charset="0"/>
                <a:cs typeface="Poppins" panose="00000500000000000000" pitchFamily="2" charset="0"/>
              </a:rPr>
              <a:t>Hanna Niemi-Nurminen / </a:t>
            </a:r>
            <a:r>
              <a:rPr lang="fi-FI">
                <a:latin typeface="Poppins" panose="00000500000000000000" pitchFamily="2" charset="0"/>
                <a:cs typeface="Poppins" panose="00000500000000000000" pitchFamily="2" charset="0"/>
              </a:rPr>
              <a:t>040 517 0017</a:t>
            </a:r>
            <a:endParaRPr lang="fi-FI" dirty="0">
              <a:latin typeface="Poppins" panose="00000500000000000000" pitchFamily="2" charset="0"/>
              <a:cs typeface="Poppins" panose="00000500000000000000" pitchFamily="2" charset="0"/>
            </a:endParaRPr>
          </a:p>
          <a:p>
            <a:pPr>
              <a:lnSpc>
                <a:spcPct val="110000"/>
              </a:lnSpc>
            </a:pPr>
            <a:endParaRPr lang="fi-FI" dirty="0">
              <a:latin typeface="Poppins" panose="00000500000000000000" pitchFamily="2" charset="0"/>
              <a:cs typeface="Poppins" panose="00000500000000000000" pitchFamily="2" charset="0"/>
            </a:endParaRPr>
          </a:p>
          <a:p>
            <a:pPr>
              <a:lnSpc>
                <a:spcPct val="110000"/>
              </a:lnSpc>
            </a:pPr>
            <a:r>
              <a:rPr lang="fi-FI" b="1" dirty="0">
                <a:latin typeface="Poppins" panose="00000500000000000000" pitchFamily="2" charset="0"/>
                <a:cs typeface="Poppins" panose="00000500000000000000" pitchFamily="2" charset="0"/>
              </a:rPr>
              <a:t>Lappi, Pohjois-Pohjanmaa ja Oulu: </a:t>
            </a:r>
            <a:r>
              <a:rPr lang="fi-FI" dirty="0">
                <a:latin typeface="Poppins" panose="00000500000000000000" pitchFamily="2" charset="0"/>
                <a:cs typeface="Poppins" panose="00000500000000000000" pitchFamily="2" charset="0"/>
              </a:rPr>
              <a:t>Jaakko Alavuotunki / 0500 584 055</a:t>
            </a:r>
          </a:p>
          <a:p>
            <a:pPr>
              <a:lnSpc>
                <a:spcPct val="110000"/>
              </a:lnSpc>
            </a:pPr>
            <a:endParaRPr lang="fi-FI" dirty="0">
              <a:latin typeface="Poppins" panose="00000500000000000000" pitchFamily="2" charset="0"/>
              <a:cs typeface="Poppins" panose="00000500000000000000" pitchFamily="2" charset="0"/>
            </a:endParaRPr>
          </a:p>
          <a:p>
            <a:pPr>
              <a:lnSpc>
                <a:spcPct val="110000"/>
              </a:lnSpc>
            </a:pPr>
            <a:r>
              <a:rPr lang="fi-FI" b="1" dirty="0">
                <a:latin typeface="Poppins" panose="00000500000000000000" pitchFamily="2" charset="0"/>
                <a:cs typeface="Poppins" panose="00000500000000000000" pitchFamily="2" charset="0"/>
              </a:rPr>
              <a:t>Sähköpostit </a:t>
            </a:r>
            <a:r>
              <a:rPr lang="fi-FI" b="1" dirty="0">
                <a:latin typeface="Poppins" panose="00000500000000000000" pitchFamily="2" charset="0"/>
                <a:cs typeface="Poppins" panose="00000500000000000000" pitchFamily="2" charset="0"/>
                <a:hlinkClick r:id="rId2"/>
              </a:rPr>
              <a:t>etunimi.sukunimi@vasemmistoliitto.fi</a:t>
            </a:r>
            <a:r>
              <a:rPr lang="fi-FI" b="1" dirty="0">
                <a:latin typeface="Poppins" panose="00000500000000000000" pitchFamily="2" charset="0"/>
                <a:cs typeface="Poppins" panose="00000500000000000000" pitchFamily="2" charset="0"/>
              </a:rPr>
              <a:t> </a:t>
            </a:r>
          </a:p>
        </p:txBody>
      </p:sp>
    </p:spTree>
    <p:extLst>
      <p:ext uri="{BB962C8B-B14F-4D97-AF65-F5344CB8AC3E}">
        <p14:creationId xmlns:p14="http://schemas.microsoft.com/office/powerpoint/2010/main" val="544666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A05780D-37CF-E7C7-4196-0767B49A9555}"/>
              </a:ext>
            </a:extLst>
          </p:cNvPr>
          <p:cNvSpPr>
            <a:spLocks noGrp="1"/>
          </p:cNvSpPr>
          <p:nvPr>
            <p:ph type="title"/>
          </p:nvPr>
        </p:nvSpPr>
        <p:spPr/>
        <p:txBody>
          <a:bodyPr/>
          <a:lstStyle/>
          <a:p>
            <a:r>
              <a:rPr lang="fi-FI" b="1" dirty="0">
                <a:latin typeface="Poppins" panose="00000500000000000000" pitchFamily="2" charset="0"/>
                <a:cs typeface="Poppins" panose="00000500000000000000" pitchFamily="2" charset="0"/>
              </a:rPr>
              <a:t>Mikä on Vasemmistoliitto?</a:t>
            </a:r>
            <a:br>
              <a:rPr lang="fi-FI" b="1" dirty="0">
                <a:latin typeface="Poppins" panose="00000500000000000000" pitchFamily="2" charset="0"/>
                <a:cs typeface="Poppins" panose="00000500000000000000" pitchFamily="2" charset="0"/>
              </a:rPr>
            </a:br>
            <a:r>
              <a:rPr lang="fi-FI" b="1" dirty="0">
                <a:latin typeface="Poppins" panose="00000500000000000000" pitchFamily="2" charset="0"/>
                <a:cs typeface="Poppins" panose="00000500000000000000" pitchFamily="2" charset="0"/>
              </a:rPr>
              <a:t>/ Päätöksentekoelimet</a:t>
            </a:r>
          </a:p>
        </p:txBody>
      </p:sp>
      <p:sp>
        <p:nvSpPr>
          <p:cNvPr id="3" name="Sisällön paikkamerkki 2">
            <a:extLst>
              <a:ext uri="{FF2B5EF4-FFF2-40B4-BE49-F238E27FC236}">
                <a16:creationId xmlns:a16="http://schemas.microsoft.com/office/drawing/2014/main" id="{118B0B13-6CB7-1B26-C006-8DEDD2AB84AF}"/>
              </a:ext>
            </a:extLst>
          </p:cNvPr>
          <p:cNvSpPr>
            <a:spLocks noGrp="1"/>
          </p:cNvSpPr>
          <p:nvPr>
            <p:ph idx="1"/>
          </p:nvPr>
        </p:nvSpPr>
        <p:spPr>
          <a:xfrm>
            <a:off x="838200" y="1825625"/>
            <a:ext cx="5931716" cy="4351338"/>
          </a:xfrm>
        </p:spPr>
        <p:txBody>
          <a:bodyPr>
            <a:normAutofit fontScale="47500" lnSpcReduction="20000"/>
          </a:bodyPr>
          <a:lstStyle/>
          <a:p>
            <a:r>
              <a:rPr lang="fi-FI" b="1" dirty="0">
                <a:latin typeface="Poppins" panose="00000500000000000000" pitchFamily="2" charset="0"/>
                <a:cs typeface="Poppins" panose="00000500000000000000" pitchFamily="2" charset="0"/>
              </a:rPr>
              <a:t>Puolue on perustettu 1990</a:t>
            </a:r>
          </a:p>
          <a:p>
            <a:r>
              <a:rPr lang="fi-FI" b="1" dirty="0">
                <a:latin typeface="Poppins" panose="00000500000000000000" pitchFamily="2" charset="0"/>
                <a:cs typeface="Poppins" panose="00000500000000000000" pitchFamily="2" charset="0"/>
              </a:rPr>
              <a:t>Tärkeimmät toimintaa ohjaavat ohjelmat</a:t>
            </a:r>
          </a:p>
          <a:p>
            <a:pPr lvl="1"/>
            <a:r>
              <a:rPr lang="fi-FI" dirty="0">
                <a:latin typeface="Poppins" panose="00000500000000000000" pitchFamily="2" charset="0"/>
                <a:cs typeface="Poppins" panose="00000500000000000000" pitchFamily="2" charset="0"/>
              </a:rPr>
              <a:t>Periaateohjelma (uusittu 2022, sitä ennen 2007)</a:t>
            </a:r>
          </a:p>
          <a:p>
            <a:pPr lvl="1"/>
            <a:r>
              <a:rPr lang="fi-FI" dirty="0">
                <a:latin typeface="Poppins" panose="00000500000000000000" pitchFamily="2" charset="0"/>
                <a:cs typeface="Poppins" panose="00000500000000000000" pitchFamily="2" charset="0"/>
              </a:rPr>
              <a:t>Tavoiteohjelma, uusitaan joka vaalikausi.</a:t>
            </a:r>
          </a:p>
          <a:p>
            <a:pPr lvl="1"/>
            <a:r>
              <a:rPr lang="fi-FI" dirty="0">
                <a:latin typeface="Poppins" panose="00000500000000000000" pitchFamily="2" charset="0"/>
                <a:cs typeface="Poppins" panose="00000500000000000000" pitchFamily="2" charset="0"/>
              </a:rPr>
              <a:t>Vaaliohjelmat, alueelliset vaaliohjelmat jne.</a:t>
            </a:r>
          </a:p>
          <a:p>
            <a:pPr lvl="1"/>
            <a:r>
              <a:rPr lang="fi-FI" dirty="0">
                <a:latin typeface="Poppins" panose="00000500000000000000" pitchFamily="2" charset="0"/>
                <a:cs typeface="Poppins" panose="00000500000000000000" pitchFamily="2" charset="0"/>
              </a:rPr>
              <a:t>Ohjelmat löytyvät osoitteessa: </a:t>
            </a:r>
            <a:r>
              <a:rPr lang="fi-FI" dirty="0">
                <a:latin typeface="Poppins" panose="00000500000000000000" pitchFamily="2" charset="0"/>
                <a:cs typeface="Poppins" panose="00000500000000000000" pitchFamily="2" charset="0"/>
                <a:hlinkClick r:id="rId2"/>
              </a:rPr>
              <a:t>https://vasemmisto.fi/tavoitteet/</a:t>
            </a:r>
            <a:r>
              <a:rPr lang="fi-FI" dirty="0">
                <a:latin typeface="Poppins" panose="00000500000000000000" pitchFamily="2" charset="0"/>
                <a:cs typeface="Poppins" panose="00000500000000000000" pitchFamily="2" charset="0"/>
              </a:rPr>
              <a:t> </a:t>
            </a:r>
          </a:p>
          <a:p>
            <a:r>
              <a:rPr lang="fi-FI" b="1" dirty="0">
                <a:latin typeface="Poppins" panose="00000500000000000000" pitchFamily="2" charset="0"/>
                <a:cs typeface="Poppins" panose="00000500000000000000" pitchFamily="2" charset="0"/>
              </a:rPr>
              <a:t>Korkein päättävä elin, puoluekokous</a:t>
            </a:r>
          </a:p>
          <a:p>
            <a:pPr lvl="1"/>
            <a:r>
              <a:rPr lang="fi-FI" dirty="0">
                <a:latin typeface="Poppins" panose="00000500000000000000" pitchFamily="2" charset="0"/>
                <a:cs typeface="Poppins" panose="00000500000000000000" pitchFamily="2" charset="0"/>
              </a:rPr>
              <a:t>Jäsenten kokous, jossa valitaan puoluejohto ja päivitetään ohjelmat</a:t>
            </a:r>
          </a:p>
          <a:p>
            <a:r>
              <a:rPr lang="fi-FI" b="1" dirty="0">
                <a:latin typeface="Poppins" panose="00000500000000000000" pitchFamily="2" charset="0"/>
                <a:cs typeface="Poppins" panose="00000500000000000000" pitchFamily="2" charset="0"/>
              </a:rPr>
              <a:t>Puoluevaltuusto</a:t>
            </a:r>
          </a:p>
          <a:p>
            <a:pPr lvl="1"/>
            <a:r>
              <a:rPr lang="fi-FI" dirty="0">
                <a:latin typeface="Poppins" panose="00000500000000000000" pitchFamily="2" charset="0"/>
                <a:cs typeface="Poppins" panose="00000500000000000000" pitchFamily="2" charset="0"/>
              </a:rPr>
              <a:t>Vallankäyttäjä puoluekokousten välillä</a:t>
            </a:r>
          </a:p>
          <a:p>
            <a:pPr lvl="1"/>
            <a:r>
              <a:rPr lang="fi-FI" dirty="0">
                <a:latin typeface="Poppins" panose="00000500000000000000" pitchFamily="2" charset="0"/>
                <a:cs typeface="Poppins" panose="00000500000000000000" pitchFamily="2" charset="0"/>
              </a:rPr>
              <a:t>Päättää mm. hallitukseen menemisestä ja valitsee puoluesihteerin (puoluetoimiston esihenkilö.)</a:t>
            </a:r>
          </a:p>
          <a:p>
            <a:pPr lvl="1"/>
            <a:r>
              <a:rPr lang="fi-FI" dirty="0">
                <a:latin typeface="Poppins" panose="00000500000000000000" pitchFamily="2" charset="0"/>
                <a:cs typeface="Poppins" panose="00000500000000000000" pitchFamily="2" charset="0"/>
              </a:rPr>
              <a:t>Edustajat valitaan pääasiallisesti piireittäin + muutama muulla tavalla</a:t>
            </a:r>
          </a:p>
          <a:p>
            <a:r>
              <a:rPr lang="fi-FI" b="1" dirty="0">
                <a:latin typeface="Poppins" panose="00000500000000000000" pitchFamily="2" charset="0"/>
                <a:cs typeface="Poppins" panose="00000500000000000000" pitchFamily="2" charset="0"/>
              </a:rPr>
              <a:t>Puoluehallitus</a:t>
            </a:r>
          </a:p>
          <a:p>
            <a:pPr lvl="1"/>
            <a:r>
              <a:rPr lang="fi-FI" dirty="0">
                <a:latin typeface="Poppins" panose="00000500000000000000" pitchFamily="2" charset="0"/>
                <a:cs typeface="Poppins" panose="00000500000000000000" pitchFamily="2" charset="0"/>
              </a:rPr>
              <a:t>Kokoontuu kerran kuussa ja päättää käytännön asioista</a:t>
            </a:r>
          </a:p>
          <a:p>
            <a:r>
              <a:rPr lang="fi-FI" b="1" dirty="0">
                <a:latin typeface="Poppins" panose="00000500000000000000" pitchFamily="2" charset="0"/>
                <a:cs typeface="Poppins" panose="00000500000000000000" pitchFamily="2" charset="0"/>
              </a:rPr>
              <a:t>Puoluetoimisto</a:t>
            </a:r>
          </a:p>
          <a:p>
            <a:pPr lvl="1"/>
            <a:r>
              <a:rPr lang="fi-FI" dirty="0">
                <a:latin typeface="Poppins" panose="00000500000000000000" pitchFamily="2" charset="0"/>
                <a:cs typeface="Poppins" panose="00000500000000000000" pitchFamily="2" charset="0"/>
              </a:rPr>
              <a:t>Vasemmistoliiton työntekijöiden työyhteisö, jota johtaa puoluesihteeri. </a:t>
            </a:r>
          </a:p>
          <a:p>
            <a:pPr lvl="1"/>
            <a:r>
              <a:rPr lang="fi-FI" dirty="0">
                <a:latin typeface="Poppins" panose="00000500000000000000" pitchFamily="2" charset="0"/>
                <a:cs typeface="Poppins" panose="00000500000000000000" pitchFamily="2" charset="0"/>
              </a:rPr>
              <a:t>Toteuttaa puoluekokouksen, puoluevaltuuston ja puoluehallituksen päätöksiä.</a:t>
            </a:r>
          </a:p>
          <a:p>
            <a:pPr lvl="1"/>
            <a:r>
              <a:rPr lang="fi-FI" dirty="0">
                <a:latin typeface="Poppins" panose="00000500000000000000" pitchFamily="2" charset="0"/>
                <a:cs typeface="Poppins" panose="00000500000000000000" pitchFamily="2" charset="0"/>
              </a:rPr>
              <a:t>Tekee puolueen päivittäistä työtä ja organisoi vaalikampanjoita.</a:t>
            </a:r>
          </a:p>
          <a:p>
            <a:pPr lvl="1"/>
            <a:r>
              <a:rPr lang="fi-FI" dirty="0">
                <a:latin typeface="Poppins" panose="00000500000000000000" pitchFamily="2" charset="0"/>
                <a:cs typeface="Poppins" panose="00000500000000000000" pitchFamily="2" charset="0"/>
              </a:rPr>
              <a:t>Lintulahdenkatu 10, Helsinki</a:t>
            </a:r>
          </a:p>
          <a:p>
            <a:pPr lvl="1"/>
            <a:endParaRPr lang="fi-FI" dirty="0">
              <a:latin typeface="Poppins" panose="00000500000000000000" pitchFamily="2" charset="0"/>
              <a:cs typeface="Poppins" panose="00000500000000000000" pitchFamily="2" charset="0"/>
            </a:endParaRPr>
          </a:p>
          <a:p>
            <a:pPr lvl="1"/>
            <a:endParaRPr lang="fi-FI" dirty="0"/>
          </a:p>
          <a:p>
            <a:endParaRPr lang="fi-FI" dirty="0"/>
          </a:p>
        </p:txBody>
      </p:sp>
      <p:pic>
        <p:nvPicPr>
          <p:cNvPr id="1026" name="Picture 2">
            <a:extLst>
              <a:ext uri="{FF2B5EF4-FFF2-40B4-BE49-F238E27FC236}">
                <a16:creationId xmlns:a16="http://schemas.microsoft.com/office/drawing/2014/main" id="{C1645155-DEB7-E338-DAC0-0BCB9A23FE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33361">
            <a:off x="6853382" y="2025686"/>
            <a:ext cx="5926823" cy="3951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643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BA474F-556D-D43F-72D9-674216CB1F14}"/>
              </a:ext>
            </a:extLst>
          </p:cNvPr>
          <p:cNvSpPr>
            <a:spLocks noGrp="1"/>
          </p:cNvSpPr>
          <p:nvPr>
            <p:ph type="title"/>
          </p:nvPr>
        </p:nvSpPr>
        <p:spPr/>
        <p:txBody>
          <a:bodyPr/>
          <a:lstStyle/>
          <a:p>
            <a:r>
              <a:rPr lang="fi-FI" b="1" i="1" dirty="0">
                <a:latin typeface="Poppins" panose="00000500000000000000" pitchFamily="2" charset="0"/>
                <a:cs typeface="Poppins" panose="00000500000000000000" pitchFamily="2" charset="0"/>
              </a:rPr>
              <a:t>Minkä </a:t>
            </a:r>
            <a:r>
              <a:rPr lang="fi-FI" b="1" dirty="0">
                <a:latin typeface="Poppins" panose="00000500000000000000" pitchFamily="2" charset="0"/>
                <a:cs typeface="Poppins" panose="00000500000000000000" pitchFamily="2" charset="0"/>
              </a:rPr>
              <a:t>jäsen olen, kun olen Vasemmistoliiton jäsen?</a:t>
            </a:r>
            <a:endParaRPr lang="fi-FI" b="1" i="1" dirty="0">
              <a:latin typeface="Poppins" panose="00000500000000000000" pitchFamily="2" charset="0"/>
              <a:cs typeface="Poppins" panose="00000500000000000000" pitchFamily="2" charset="0"/>
            </a:endParaRPr>
          </a:p>
        </p:txBody>
      </p:sp>
      <p:sp>
        <p:nvSpPr>
          <p:cNvPr id="3" name="Sisällön paikkamerkki 2">
            <a:extLst>
              <a:ext uri="{FF2B5EF4-FFF2-40B4-BE49-F238E27FC236}">
                <a16:creationId xmlns:a16="http://schemas.microsoft.com/office/drawing/2014/main" id="{6C811F44-E6B5-FAEF-EA1C-F26572D305B2}"/>
              </a:ext>
            </a:extLst>
          </p:cNvPr>
          <p:cNvSpPr>
            <a:spLocks noGrp="1"/>
          </p:cNvSpPr>
          <p:nvPr>
            <p:ph idx="1"/>
          </p:nvPr>
        </p:nvSpPr>
        <p:spPr>
          <a:xfrm>
            <a:off x="838200" y="1825625"/>
            <a:ext cx="10515600" cy="4351338"/>
          </a:xfrm>
        </p:spPr>
        <p:txBody>
          <a:bodyPr>
            <a:normAutofit/>
          </a:bodyPr>
          <a:lstStyle/>
          <a:p>
            <a:pPr>
              <a:lnSpc>
                <a:spcPct val="100000"/>
              </a:lnSpc>
            </a:pPr>
            <a:r>
              <a:rPr lang="fi-FI" sz="1800" dirty="0">
                <a:latin typeface="Poppins" panose="00000500000000000000" pitchFamily="2" charset="0"/>
                <a:cs typeface="Poppins" panose="00000500000000000000" pitchFamily="2" charset="0"/>
              </a:rPr>
              <a:t>96% puolueen jäsenistä on jäseninä</a:t>
            </a:r>
            <a:r>
              <a:rPr lang="fi-FI" sz="1800" b="1" dirty="0">
                <a:latin typeface="Poppins" panose="00000500000000000000" pitchFamily="2" charset="0"/>
                <a:cs typeface="Poppins" panose="00000500000000000000" pitchFamily="2" charset="0"/>
              </a:rPr>
              <a:t> </a:t>
            </a:r>
            <a:r>
              <a:rPr lang="fi-FI" sz="1800" dirty="0">
                <a:latin typeface="Poppins" panose="00000500000000000000" pitchFamily="2" charset="0"/>
                <a:cs typeface="Poppins" panose="00000500000000000000" pitchFamily="2" charset="0"/>
              </a:rPr>
              <a:t>jossain puolueen </a:t>
            </a:r>
            <a:r>
              <a:rPr lang="fi-FI" sz="1800" b="1" dirty="0">
                <a:latin typeface="Poppins" panose="00000500000000000000" pitchFamily="2" charset="0"/>
                <a:cs typeface="Poppins" panose="00000500000000000000" pitchFamily="2" charset="0"/>
              </a:rPr>
              <a:t>paikallisyhdistyksessä. </a:t>
            </a:r>
          </a:p>
          <a:p>
            <a:pPr>
              <a:lnSpc>
                <a:spcPct val="100000"/>
              </a:lnSpc>
            </a:pPr>
            <a:r>
              <a:rPr lang="fi-FI" sz="1800" dirty="0">
                <a:latin typeface="Poppins" panose="00000500000000000000" pitchFamily="2" charset="0"/>
                <a:cs typeface="Poppins" panose="00000500000000000000" pitchFamily="2" charset="0"/>
              </a:rPr>
              <a:t>Pienemmillä paikkakunnilla paikallisyhdistyksiä on usein yksi, mutta suuremmissa kaupungeissa (esim. HKI) niitä voi olla useitakin.</a:t>
            </a:r>
          </a:p>
          <a:p>
            <a:pPr lvl="1">
              <a:lnSpc>
                <a:spcPct val="100000"/>
              </a:lnSpc>
            </a:pPr>
            <a:r>
              <a:rPr lang="fi-FI" sz="1400" dirty="0">
                <a:latin typeface="Poppins" panose="00000500000000000000" pitchFamily="2" charset="0"/>
                <a:cs typeface="Poppins" panose="00000500000000000000" pitchFamily="2" charset="0"/>
              </a:rPr>
              <a:t>Oman paikallisyhdistyksen valinta tuottaa joskus haasteita. Apua voi kysyä omasta piirijärjestöstä tai toiminnanjohtajalta!</a:t>
            </a:r>
          </a:p>
          <a:p>
            <a:pPr>
              <a:lnSpc>
                <a:spcPct val="100000"/>
              </a:lnSpc>
            </a:pPr>
            <a:r>
              <a:rPr lang="fi-FI" sz="1800" dirty="0">
                <a:latin typeface="Poppins" panose="00000500000000000000" pitchFamily="2" charset="0"/>
                <a:cs typeface="Poppins" panose="00000500000000000000" pitchFamily="2" charset="0"/>
              </a:rPr>
              <a:t>Paikallisyhdistysten määrä vähenee, jäsenmäärä kasvaa.</a:t>
            </a:r>
          </a:p>
          <a:p>
            <a:pPr>
              <a:lnSpc>
                <a:spcPct val="100000"/>
              </a:lnSpc>
            </a:pPr>
            <a:r>
              <a:rPr lang="fi-FI" sz="1800" b="1" dirty="0">
                <a:latin typeface="Poppins" panose="00000500000000000000" pitchFamily="2" charset="0"/>
                <a:cs typeface="Poppins" panose="00000500000000000000" pitchFamily="2" charset="0"/>
              </a:rPr>
              <a:t>Jos eroat puolueesta, eroat myös paikallisyhdistyksestäsi.</a:t>
            </a:r>
          </a:p>
          <a:p>
            <a:pPr>
              <a:lnSpc>
                <a:spcPct val="100000"/>
              </a:lnSpc>
            </a:pPr>
            <a:r>
              <a:rPr lang="fi-FI" sz="1800" dirty="0">
                <a:latin typeface="Poppins" panose="00000500000000000000" pitchFamily="2" charset="0"/>
                <a:cs typeface="Poppins" panose="00000500000000000000" pitchFamily="2" charset="0"/>
              </a:rPr>
              <a:t>Voit olla myös puolueen suora jäsen (4% jäsenkunnasta.)</a:t>
            </a:r>
          </a:p>
          <a:p>
            <a:pPr lvl="1">
              <a:lnSpc>
                <a:spcPct val="100000"/>
              </a:lnSpc>
            </a:pPr>
            <a:r>
              <a:rPr lang="fi-FI" sz="1800" dirty="0">
                <a:latin typeface="Poppins" panose="00000500000000000000" pitchFamily="2" charset="0"/>
                <a:cs typeface="Poppins" panose="00000500000000000000" pitchFamily="2" charset="0"/>
              </a:rPr>
              <a:t>Tässä on omat haasteensa, sillä viestintä ja toiminta pitkälti osastoissa.</a:t>
            </a:r>
          </a:p>
        </p:txBody>
      </p:sp>
    </p:spTree>
    <p:extLst>
      <p:ext uri="{BB962C8B-B14F-4D97-AF65-F5344CB8AC3E}">
        <p14:creationId xmlns:p14="http://schemas.microsoft.com/office/powerpoint/2010/main" val="2930345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ingship and non-violence - CatholicTT">
            <a:extLst>
              <a:ext uri="{FF2B5EF4-FFF2-40B4-BE49-F238E27FC236}">
                <a16:creationId xmlns:a16="http://schemas.microsoft.com/office/drawing/2014/main" id="{AE66DF37-FF3B-7DBC-D010-8008423B29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86474">
            <a:off x="7086600" y="148844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Otsikko 1">
            <a:extLst>
              <a:ext uri="{FF2B5EF4-FFF2-40B4-BE49-F238E27FC236}">
                <a16:creationId xmlns:a16="http://schemas.microsoft.com/office/drawing/2014/main" id="{4B8860BD-44C5-04F3-13A5-7A062DA5CFF4}"/>
              </a:ext>
            </a:extLst>
          </p:cNvPr>
          <p:cNvSpPr>
            <a:spLocks noGrp="1"/>
          </p:cNvSpPr>
          <p:nvPr>
            <p:ph type="title"/>
          </p:nvPr>
        </p:nvSpPr>
        <p:spPr/>
        <p:txBody>
          <a:bodyPr/>
          <a:lstStyle/>
          <a:p>
            <a:r>
              <a:rPr lang="fi-FI" b="1" dirty="0">
                <a:latin typeface="Poppins" panose="00000500000000000000" pitchFamily="2" charset="0"/>
                <a:cs typeface="Poppins" panose="00000500000000000000" pitchFamily="2" charset="0"/>
              </a:rPr>
              <a:t>Mihin puolueen jäsen sitoutuu?</a:t>
            </a:r>
          </a:p>
        </p:txBody>
      </p:sp>
      <p:sp>
        <p:nvSpPr>
          <p:cNvPr id="3" name="Sisällön paikkamerkki 2">
            <a:extLst>
              <a:ext uri="{FF2B5EF4-FFF2-40B4-BE49-F238E27FC236}">
                <a16:creationId xmlns:a16="http://schemas.microsoft.com/office/drawing/2014/main" id="{93628FF8-70AC-CD8D-A747-DC61A045D3FF}"/>
              </a:ext>
            </a:extLst>
          </p:cNvPr>
          <p:cNvSpPr>
            <a:spLocks noGrp="1"/>
          </p:cNvSpPr>
          <p:nvPr>
            <p:ph idx="1"/>
          </p:nvPr>
        </p:nvSpPr>
        <p:spPr>
          <a:xfrm>
            <a:off x="838200" y="1825625"/>
            <a:ext cx="5819274" cy="4351338"/>
          </a:xfrm>
        </p:spPr>
        <p:txBody>
          <a:bodyPr/>
          <a:lstStyle/>
          <a:p>
            <a:r>
              <a:rPr lang="fi-FI" dirty="0">
                <a:latin typeface="Poppins" panose="00000500000000000000" pitchFamily="2" charset="0"/>
                <a:cs typeface="Poppins" panose="00000500000000000000" pitchFamily="2" charset="0"/>
              </a:rPr>
              <a:t>Puolueeseen liittyessä tehdyt sitoumukset.</a:t>
            </a:r>
          </a:p>
          <a:p>
            <a:pPr lvl="1"/>
            <a:r>
              <a:rPr lang="fi-FI" dirty="0">
                <a:latin typeface="Poppins" panose="00000500000000000000" pitchFamily="2" charset="0"/>
                <a:cs typeface="Poppins" panose="00000500000000000000" pitchFamily="2" charset="0"/>
              </a:rPr>
              <a:t>Sitoutuu vastustamaan väkivaltaa</a:t>
            </a:r>
          </a:p>
          <a:p>
            <a:pPr lvl="1"/>
            <a:r>
              <a:rPr lang="fi-FI" dirty="0">
                <a:latin typeface="Poppins" panose="00000500000000000000" pitchFamily="2" charset="0"/>
                <a:cs typeface="Poppins" panose="00000500000000000000" pitchFamily="2" charset="0"/>
              </a:rPr>
              <a:t>Sitoutuu puolustamaan ihmisten välistä tasa-arvoa</a:t>
            </a:r>
          </a:p>
          <a:p>
            <a:pPr lvl="1"/>
            <a:r>
              <a:rPr lang="fi-FI" dirty="0">
                <a:latin typeface="Poppins" panose="00000500000000000000" pitchFamily="2" charset="0"/>
                <a:cs typeface="Poppins" panose="00000500000000000000" pitchFamily="2" charset="0"/>
              </a:rPr>
              <a:t>Sanoutuu irti kaikesta rasismista</a:t>
            </a:r>
          </a:p>
          <a:p>
            <a:pPr lvl="1"/>
            <a:r>
              <a:rPr lang="fi-FI" dirty="0">
                <a:latin typeface="Poppins" panose="00000500000000000000" pitchFamily="2" charset="0"/>
                <a:cs typeface="Poppins" panose="00000500000000000000" pitchFamily="2" charset="0"/>
              </a:rPr>
              <a:t>Kunnioittaa puolueen perusarvoja</a:t>
            </a:r>
          </a:p>
          <a:p>
            <a:pPr lvl="1"/>
            <a:r>
              <a:rPr lang="fi-FI" dirty="0">
                <a:latin typeface="Poppins" panose="00000500000000000000" pitchFamily="2" charset="0"/>
                <a:cs typeface="Poppins" panose="00000500000000000000" pitchFamily="2" charset="0"/>
              </a:rPr>
              <a:t>Vakuuttaa, että ei kuulu toiseen puolueeseen.</a:t>
            </a:r>
          </a:p>
          <a:p>
            <a:endParaRPr lang="fi-FI" dirty="0"/>
          </a:p>
        </p:txBody>
      </p:sp>
    </p:spTree>
    <p:extLst>
      <p:ext uri="{BB962C8B-B14F-4D97-AF65-F5344CB8AC3E}">
        <p14:creationId xmlns:p14="http://schemas.microsoft.com/office/powerpoint/2010/main" val="566694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4E7049-09A2-7193-785F-33C6512F34B3}"/>
              </a:ext>
            </a:extLst>
          </p:cNvPr>
          <p:cNvSpPr>
            <a:spLocks noGrp="1"/>
          </p:cNvSpPr>
          <p:nvPr>
            <p:ph type="title"/>
          </p:nvPr>
        </p:nvSpPr>
        <p:spPr/>
        <p:txBody>
          <a:bodyPr/>
          <a:lstStyle/>
          <a:p>
            <a:r>
              <a:rPr lang="fi-FI" b="1" dirty="0">
                <a:latin typeface="Poppins" panose="00000500000000000000" pitchFamily="2" charset="0"/>
                <a:cs typeface="Poppins" panose="00000500000000000000" pitchFamily="2" charset="0"/>
              </a:rPr>
              <a:t>Jäsenen velvollisuudet</a:t>
            </a:r>
          </a:p>
        </p:txBody>
      </p:sp>
      <p:sp>
        <p:nvSpPr>
          <p:cNvPr id="3" name="Sisällön paikkamerkki 2">
            <a:extLst>
              <a:ext uri="{FF2B5EF4-FFF2-40B4-BE49-F238E27FC236}">
                <a16:creationId xmlns:a16="http://schemas.microsoft.com/office/drawing/2014/main" id="{EE2804F0-C9D6-CA14-78A8-9EC5C78EFDC4}"/>
              </a:ext>
            </a:extLst>
          </p:cNvPr>
          <p:cNvSpPr>
            <a:spLocks noGrp="1"/>
          </p:cNvSpPr>
          <p:nvPr>
            <p:ph idx="1"/>
          </p:nvPr>
        </p:nvSpPr>
        <p:spPr>
          <a:xfrm>
            <a:off x="838199" y="1825625"/>
            <a:ext cx="10394659" cy="4351338"/>
          </a:xfrm>
        </p:spPr>
        <p:txBody>
          <a:bodyPr>
            <a:normAutofit fontScale="62500" lnSpcReduction="20000"/>
          </a:bodyPr>
          <a:lstStyle/>
          <a:p>
            <a:pPr>
              <a:lnSpc>
                <a:spcPct val="120000"/>
              </a:lnSpc>
            </a:pPr>
            <a:r>
              <a:rPr lang="fi-FI" b="1" dirty="0">
                <a:latin typeface="Poppins" panose="00000500000000000000" pitchFamily="2" charset="0"/>
                <a:cs typeface="Poppins" panose="00000500000000000000" pitchFamily="2" charset="0"/>
              </a:rPr>
              <a:t>Jäsenmaksu</a:t>
            </a:r>
          </a:p>
          <a:p>
            <a:pPr lvl="1">
              <a:lnSpc>
                <a:spcPct val="120000"/>
              </a:lnSpc>
            </a:pPr>
            <a:r>
              <a:rPr lang="fi-FI" dirty="0">
                <a:latin typeface="Poppins" panose="00000500000000000000" pitchFamily="2" charset="0"/>
                <a:cs typeface="Poppins" panose="00000500000000000000" pitchFamily="2" charset="0"/>
              </a:rPr>
              <a:t>Progressiivinen, määräytyy tulojen mukaan.</a:t>
            </a:r>
          </a:p>
          <a:p>
            <a:pPr lvl="1">
              <a:lnSpc>
                <a:spcPct val="120000"/>
              </a:lnSpc>
            </a:pPr>
            <a:r>
              <a:rPr lang="fi-FI" dirty="0">
                <a:latin typeface="Poppins" panose="00000500000000000000" pitchFamily="2" charset="0"/>
                <a:cs typeface="Poppins" panose="00000500000000000000" pitchFamily="2" charset="0"/>
              </a:rPr>
              <a:t>Ilmoita jäsenmaksuluokkasi sähköpostilla osoitteeseen </a:t>
            </a:r>
            <a:r>
              <a:rPr lang="fi-FI" dirty="0">
                <a:latin typeface="Poppins" panose="00000500000000000000" pitchFamily="2" charset="0"/>
                <a:cs typeface="Poppins" panose="00000500000000000000" pitchFamily="2" charset="0"/>
                <a:hlinkClick r:id="rId2"/>
              </a:rPr>
              <a:t>jasenasiat@vasemmistoliitto.fi</a:t>
            </a:r>
            <a:r>
              <a:rPr lang="fi-FI" dirty="0">
                <a:latin typeface="Poppins" panose="00000500000000000000" pitchFamily="2" charset="0"/>
                <a:cs typeface="Poppins" panose="00000500000000000000" pitchFamily="2" charset="0"/>
              </a:rPr>
              <a:t> </a:t>
            </a:r>
          </a:p>
          <a:p>
            <a:pPr lvl="1">
              <a:lnSpc>
                <a:spcPct val="120000"/>
              </a:lnSpc>
            </a:pPr>
            <a:r>
              <a:rPr lang="fi-FI" dirty="0">
                <a:latin typeface="Poppins" panose="00000500000000000000" pitchFamily="2" charset="0"/>
                <a:cs typeface="Poppins" panose="00000500000000000000" pitchFamily="2" charset="0"/>
              </a:rPr>
              <a:t>Jos maksu jää maksamatta kahtena vuonna, eikä sitä kolmannessakaan rästikannossa maksa, erotetaan puolueesta.</a:t>
            </a:r>
          </a:p>
          <a:p>
            <a:pPr marL="457200" lvl="1" indent="0">
              <a:lnSpc>
                <a:spcPct val="120000"/>
              </a:lnSpc>
              <a:buNone/>
            </a:pPr>
            <a:endParaRPr lang="fi-FI" dirty="0">
              <a:latin typeface="Poppins" panose="00000500000000000000" pitchFamily="2" charset="0"/>
              <a:cs typeface="Poppins" panose="00000500000000000000" pitchFamily="2" charset="0"/>
            </a:endParaRPr>
          </a:p>
          <a:p>
            <a:pPr>
              <a:lnSpc>
                <a:spcPct val="120000"/>
              </a:lnSpc>
            </a:pPr>
            <a:r>
              <a:rPr lang="fi-FI" b="1" dirty="0">
                <a:latin typeface="Poppins" panose="00000500000000000000" pitchFamily="2" charset="0"/>
                <a:cs typeface="Poppins" panose="00000500000000000000" pitchFamily="2" charset="0"/>
              </a:rPr>
              <a:t>Sääntömääräiset velvollisuudet</a:t>
            </a:r>
          </a:p>
          <a:p>
            <a:pPr lvl="1">
              <a:lnSpc>
                <a:spcPct val="120000"/>
              </a:lnSpc>
            </a:pPr>
            <a:r>
              <a:rPr lang="fi-FI" dirty="0">
                <a:latin typeface="Poppins" panose="00000500000000000000" pitchFamily="2" charset="0"/>
                <a:cs typeface="Poppins" panose="00000500000000000000" pitchFamily="2" charset="0"/>
              </a:rPr>
              <a:t>Jäsen ei saa kuulua toiseen puolueeseen. Kuuluminen toiseen puolueeseen on erottamisperuste.</a:t>
            </a:r>
          </a:p>
          <a:p>
            <a:pPr lvl="1">
              <a:lnSpc>
                <a:spcPct val="120000"/>
              </a:lnSpc>
            </a:pPr>
            <a:r>
              <a:rPr lang="fi-FI" dirty="0">
                <a:latin typeface="Poppins" panose="00000500000000000000" pitchFamily="2" charset="0"/>
                <a:cs typeface="Poppins" panose="00000500000000000000" pitchFamily="2" charset="0"/>
              </a:rPr>
              <a:t>Ehdokkuus toisen puolueen listalla on erottamisperuste.</a:t>
            </a:r>
          </a:p>
          <a:p>
            <a:pPr lvl="1">
              <a:lnSpc>
                <a:spcPct val="120000"/>
              </a:lnSpc>
            </a:pPr>
            <a:r>
              <a:rPr lang="fi-FI" dirty="0">
                <a:latin typeface="Poppins" panose="00000500000000000000" pitchFamily="2" charset="0"/>
                <a:cs typeface="Poppins" panose="00000500000000000000" pitchFamily="2" charset="0"/>
              </a:rPr>
              <a:t>”Puoluejärjestöä tai puoluetta vahingoittava poliittinen toiminta tai muutoin olennaisella tavalla puolueen peruslähtökohtia vastaan toimiminen taikka petollisella menettelyllä puoluejärjestössä tai sen ulkopuolella huomattavasti puolueen toiminnan vaikeuttaminen.”</a:t>
            </a:r>
          </a:p>
          <a:p>
            <a:pPr marL="457200" lvl="1" indent="0">
              <a:buNone/>
            </a:pPr>
            <a:endParaRPr lang="fi-FI"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54925450"/>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1112</TotalTime>
  <Words>1655</Words>
  <Application>Microsoft Office PowerPoint</Application>
  <PresentationFormat>Laajakuva</PresentationFormat>
  <Paragraphs>235</Paragraphs>
  <Slides>21</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21</vt:i4>
      </vt:variant>
    </vt:vector>
  </HeadingPairs>
  <TitlesOfParts>
    <vt:vector size="26" baseType="lpstr">
      <vt:lpstr>Arial</vt:lpstr>
      <vt:lpstr>Calibri</vt:lpstr>
      <vt:lpstr>Calibri Light</vt:lpstr>
      <vt:lpstr>Poppins</vt:lpstr>
      <vt:lpstr>Office-teema</vt:lpstr>
      <vt:lpstr>Jäsenperehdytys</vt:lpstr>
      <vt:lpstr>Mitä Vasemmistoliitossa voi tehdä?</vt:lpstr>
      <vt:lpstr>Mihin puolueen jäsen voi vaikuttaa?</vt:lpstr>
      <vt:lpstr>Mikä on Vasemmistoliitto /Puolueen rakenne</vt:lpstr>
      <vt:lpstr>Toiminnanjohtajat aktiivien tukena</vt:lpstr>
      <vt:lpstr>Mikä on Vasemmistoliitto? / Päätöksentekoelimet</vt:lpstr>
      <vt:lpstr>Minkä jäsen olen, kun olen Vasemmistoliiton jäsen?</vt:lpstr>
      <vt:lpstr>Mihin puolueen jäsen sitoutuu?</vt:lpstr>
      <vt:lpstr>Jäsenen velvollisuudet</vt:lpstr>
      <vt:lpstr>Tasa-arvo ja yhdenvertaisuus ovat puolueen  toimintaa ohjaavat arvot!</vt:lpstr>
      <vt:lpstr>Turvallisemman tilan periaatteet</vt:lpstr>
      <vt:lpstr>Tapahtumajärjestäminen toiminnan keskiössä</vt:lpstr>
      <vt:lpstr>Toimintakortit tapahtumajärjestäjän tukena</vt:lpstr>
      <vt:lpstr>Vaalit puolueen toiminnan ytimessä. (1/3)</vt:lpstr>
      <vt:lpstr>Vaalit puolueen toiminnan ytimessä. (2/3)</vt:lpstr>
      <vt:lpstr>Vaalit puolueen toiminnan ytimessä. (3/4)</vt:lpstr>
      <vt:lpstr>Vaalit puolueen toiminnan ytimessä (3/3)</vt:lpstr>
      <vt:lpstr>Bonus! Vielä ajankohtaista vaaleista!</vt:lpstr>
      <vt:lpstr>Vaikutavasemmistossa.fi ja asiointiportaali</vt:lpstr>
      <vt:lpstr>Verkkokauppa!</vt:lpstr>
      <vt:lpstr>KSL kouluttaa!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Jäsenperehdytys I</dc:title>
  <dc:creator>Juuso Aromaa</dc:creator>
  <cp:lastModifiedBy>Juuso Aromaa</cp:lastModifiedBy>
  <cp:revision>17</cp:revision>
  <dcterms:created xsi:type="dcterms:W3CDTF">2022-09-12T08:37:43Z</dcterms:created>
  <dcterms:modified xsi:type="dcterms:W3CDTF">2024-05-23T12:43:09Z</dcterms:modified>
</cp:coreProperties>
</file>