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0" r:id="rId4"/>
    <p:sldId id="279" r:id="rId5"/>
    <p:sldId id="266" r:id="rId6"/>
    <p:sldId id="286" r:id="rId7"/>
    <p:sldId id="267" r:id="rId8"/>
    <p:sldId id="274" r:id="rId9"/>
    <p:sldId id="287" r:id="rId10"/>
    <p:sldId id="275" r:id="rId11"/>
    <p:sldId id="276" r:id="rId12"/>
    <p:sldId id="277" r:id="rId13"/>
    <p:sldId id="278" r:id="rId14"/>
    <p:sldId id="291" r:id="rId15"/>
    <p:sldId id="281" r:id="rId16"/>
    <p:sldId id="284" r:id="rId17"/>
    <p:sldId id="273" r:id="rId18"/>
    <p:sldId id="290" r:id="rId19"/>
    <p:sldId id="258" r:id="rId20"/>
    <p:sldId id="282" r:id="rId21"/>
    <p:sldId id="283" r:id="rId22"/>
    <p:sldId id="269" r:id="rId23"/>
    <p:sldId id="288" r:id="rId24"/>
    <p:sldId id="289" r:id="rId25"/>
    <p:sldId id="268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A64"/>
    <a:srgbClr val="4472C4"/>
    <a:srgbClr val="FF7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43B7A8-9258-7C18-A0AF-51E89A7C3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65A615E-66A7-7DA7-7BA9-29F285E0F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988951-5706-8655-4206-22D8D4D5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98BF86-D296-DAE3-5051-3EE0566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1A5E13-5081-EAE5-1CA1-A6C3BE50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9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709155-1DC8-BCC7-E3B1-85658796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4FAD77B-CA6D-DE18-3408-D50F935B4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AFA22C-01D2-8439-D703-4AC03140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5E4C4-34FB-DB12-B7E5-9541A7D9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241DE0-4DB8-F1F6-02B4-377E13D9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37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92DFA1E-93D7-F1E1-8EDA-EDB95D3F3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7BEFB37-89FE-0A63-E19E-019EBE40D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056E69-2DCB-DF69-5B77-6F961C96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E0B20B-11D7-3A26-9ED4-D9CA952C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5218D8-B322-A99E-0BD4-B4721729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29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1AD435-0C4B-3A39-3051-4A742182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DAC13F-2439-7F88-5A95-A2A2DC190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A33B13-871B-8263-7889-EB71AF27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6D1B68-447F-541D-8085-72B2D04F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77C02F-3F23-6D42-F6ED-399A6291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886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09F1F-F60A-AFE1-52E8-07206243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07F0ED-6F6D-851B-584D-46847E513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4F3B88-3D84-F0EC-44C8-80B58285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0631D2-8528-799E-ECC1-2AFED634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6E90DC-3057-1A82-C617-07A99821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61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798E8D-8C07-E765-E9A8-8E7BF85A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D9BC72-CCD5-ADA6-5A7B-803F2C61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6F64D8-C7C4-67F3-2C5E-148C1DEB8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A50C6E-6C04-4A22-EA81-D5B404F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6F7C28-AF6F-AD1E-C715-740C681B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F48027D-5B2E-4341-59E6-4A44E592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78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FE3D6A-3AB5-EBFC-A70C-4F9FC385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267E72E-AA9F-0692-E697-0779C2766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BD249A-5370-050E-F61B-8830D6110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7735F8B-C7A8-8549-B6BE-E7307831A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284415-9C4C-E1DA-D172-3EE022444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36CB27-E74C-7169-D6B0-E4FDE32C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8213119-EAC6-E015-9CE9-6B386F32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B62B99E-A3C0-EDED-CB84-3E9177BE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40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E36683-4F48-D17D-90A5-06EBAB38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29CBA1-B6AD-EDE0-C8B7-4532BF7F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737A74D-3300-B619-BD61-F959EB09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6FF2D9-F67F-DCF4-036B-4114F40A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86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5EE97A2-1910-6481-9A3C-B23BB133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CF93D03-D7DC-0B6D-7B99-D9561AD4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E7048C-6894-FDE6-6266-DCFFBB20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81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8D57DC-FBA7-3940-A448-E5B065F0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8D268F-E068-9696-3925-CA8D3815E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C36F22A-CA94-CBB0-D4AE-8E2EFDEF9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DC72630-F5D1-3BDD-A819-E161F4F1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E8A2E4-574B-4FE2-ED1D-B58823FB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F6E5CB-7396-73E0-689A-0B3E1795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73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B9AC48-F947-C23A-5B32-34C2BC22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A2CF4FA-24E9-CBD0-8FB1-01D63ED00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0D0C621-1C5B-1EB7-CD21-0E578C064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5291A87-5B2E-1B30-EB5D-CBAC1251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CD487B-6167-A3B0-7D62-7F4001E2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199DCE-F05B-6E97-2F21-CE00EAAC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39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C220EB1-FB6E-96EA-A3B1-76BD2706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FDB6F5-C5A6-94DC-0071-8FD22BD0C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4E3412-88F7-B62F-0501-78DCA6BBD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961D-B811-4F04-9123-E44AE91DDFDA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9ECF01-71DD-311E-CE2F-7B7B34C7A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D15CBE-5B4C-457F-625F-1E0DA16C8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0071B-CA36-4358-9699-38EE98051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4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rissu.sirola-korhonen@ksl.f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vaikutavasemmistossa.fi/aineisto/visuaaliset-materiaalit-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413A0A-D343-E884-CBE4-39BB95737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Jäsenperehdytys II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ABC98F-4A81-26FB-4C88-9310A256A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Me vasemmistossa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D4008D7-43DC-1E99-2DD1-8A220EA70A79}"/>
              </a:ext>
            </a:extLst>
          </p:cNvPr>
          <p:cNvSpPr txBox="1"/>
          <p:nvPr/>
        </p:nvSpPr>
        <p:spPr>
          <a:xfrm>
            <a:off x="687238" y="4321834"/>
            <a:ext cx="108175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Sisältö: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Ulkoinen ja sisäinen viestintä ja tapahtumajärjestäminen (3)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Tapahtumajärjestäminen toiminnan keskiössä (5)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Vasemmistoyhdistyksen pyörittäminen ja ehdokkaiden asettaminen vaaleihin (6)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KSL auttaa ja kouluttaa (1)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63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4E7049-09A2-7193-785F-33C6512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Poppins" panose="00000500000000000000" pitchFamily="2" charset="0"/>
                <a:cs typeface="Poppins" panose="00000500000000000000" pitchFamily="2" charset="0"/>
              </a:rPr>
              <a:t>Tapahtumajärjestäminen toiminnan keskiössä (4/7)</a:t>
            </a:r>
            <a:endParaRPr lang="fi-FI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804F0-C9D6-CA14-78A8-9EC5C78E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fi-FI" sz="1600" b="1" dirty="0">
                <a:latin typeface="Poppins" panose="00000500000000000000" pitchFamily="2" charset="0"/>
                <a:cs typeface="Poppins" panose="00000500000000000000" pitchFamily="2" charset="0"/>
              </a:rPr>
              <a:t>#2. Kuinka kunnianhimoista tapahtumasuunnittelu on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Periaatteessa kannattaa aina järjestää niin kunnianhimoinen tapahtuma, mihin resurssit </a:t>
            </a: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realistisesti 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riittävät</a:t>
            </a:r>
          </a:p>
          <a:p>
            <a:pPr lvl="3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Ulkopuoliset puhujat,</a:t>
            </a:r>
          </a:p>
          <a:p>
            <a:pPr lvl="3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Artistit</a:t>
            </a:r>
          </a:p>
          <a:p>
            <a:pPr lvl="3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Tarjoilut</a:t>
            </a:r>
          </a:p>
          <a:p>
            <a:pPr lvl="3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Tilat jne.</a:t>
            </a:r>
          </a:p>
          <a:p>
            <a:pPr lvl="2">
              <a:lnSpc>
                <a:spcPct val="110000"/>
              </a:lnSpc>
            </a:pP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Mihin kaikkeen riittää </a:t>
            </a:r>
            <a:r>
              <a:rPr lang="fi-FI" sz="1400" b="1" i="1" dirty="0">
                <a:latin typeface="Poppins" panose="00000500000000000000" pitchFamily="2" charset="0"/>
                <a:cs typeface="Poppins" panose="00000500000000000000" pitchFamily="2" charset="0"/>
              </a:rPr>
              <a:t>rahaa, aikaa ja tekeviä käsipareja?</a:t>
            </a:r>
            <a:endParaRPr lang="fi-FI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lnSpc>
                <a:spcPct val="110000"/>
              </a:lnSpc>
            </a:pP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Yleensä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 kuitenkin on tärkeämpää järjestää </a:t>
            </a:r>
            <a:r>
              <a:rPr lang="fi-FI" sz="1200" i="1" dirty="0">
                <a:latin typeface="Poppins" panose="00000500000000000000" pitchFamily="2" charset="0"/>
                <a:cs typeface="Poppins" panose="00000500000000000000" pitchFamily="2" charset="0"/>
              </a:rPr>
              <a:t>jotain, 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kuin jättää järjestämättä </a:t>
            </a:r>
            <a:r>
              <a:rPr lang="fi-FI" sz="1200" i="1" dirty="0">
                <a:latin typeface="Poppins" panose="00000500000000000000" pitchFamily="2" charset="0"/>
                <a:cs typeface="Poppins" panose="00000500000000000000" pitchFamily="2" charset="0"/>
              </a:rPr>
              <a:t>jotain muuta. </a:t>
            </a:r>
          </a:p>
          <a:p>
            <a:pPr lvl="1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Rento matalan kynnyksen yhdessäolo ja keskusteleminen riittää jo itsessään tapahtuman rungoksi. Tämä toimii pohjana, josta voi lähteä laajentamaan kulloisenkin olosuhteen mahdollistamien resurssien mukaan.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677A9F6-8AD2-2020-D750-497A455EFF59}"/>
              </a:ext>
            </a:extLst>
          </p:cNvPr>
          <p:cNvSpPr/>
          <p:nvPr/>
        </p:nvSpPr>
        <p:spPr>
          <a:xfrm>
            <a:off x="513126" y="4601994"/>
            <a:ext cx="11165747" cy="1971413"/>
          </a:xfrm>
          <a:prstGeom prst="rect">
            <a:avLst/>
          </a:prstGeom>
          <a:solidFill>
            <a:srgbClr val="F00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Vinkki: 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Tapahtuma voi edesauttaa myös yhdistyksenne/porukkanne verkostoitumista! Kutsukaa naapurikunnan vasemmisto-osasto kylään, tutustukaa toisiinne ja käykää läpi seutukuntanne tärkeimmät kuulumiset tai parantakaa maailmaa muuten vain. </a:t>
            </a:r>
          </a:p>
          <a:p>
            <a:pPr algn="just"/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Voitte myös sopia tapaamisia esimerkiksi paikallisten ammattiyhdistysten, ympäristösuojeluyhdistysten tai muiden kolmannen sektorin toimijoiden kanssa tietoja vaihtaen ja yhteisiä verkostoja rakentaen!</a:t>
            </a:r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4E7049-09A2-7193-785F-33C6512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Poppins" panose="00000500000000000000" pitchFamily="2" charset="0"/>
                <a:cs typeface="Poppins" panose="00000500000000000000" pitchFamily="2" charset="0"/>
              </a:rPr>
              <a:t>Tapahtumajärjestäminen toiminnan keskiössä (5/7)</a:t>
            </a:r>
            <a:endParaRPr lang="fi-FI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804F0-C9D6-CA14-78A8-9EC5C78E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1818005"/>
            <a:ext cx="5509260" cy="4351338"/>
          </a:xfrm>
        </p:spPr>
        <p:txBody>
          <a:bodyPr>
            <a:normAutofit fontScale="55000" lnSpcReduction="20000"/>
          </a:bodyPr>
          <a:lstStyle/>
          <a:p>
            <a:pPr lvl="1">
              <a:lnSpc>
                <a:spcPct val="110000"/>
              </a:lnSpc>
            </a:pPr>
            <a:r>
              <a:rPr lang="fi-FI" sz="2100" b="1" dirty="0">
                <a:latin typeface="Poppins" panose="00000500000000000000" pitchFamily="2" charset="0"/>
                <a:cs typeface="Poppins" panose="00000500000000000000" pitchFamily="2" charset="0"/>
              </a:rPr>
              <a:t>#3. Kuinka paljon tapahtumia suunnitellaan</a:t>
            </a:r>
          </a:p>
          <a:p>
            <a:pPr lvl="2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Hyvin harvassa vasemmistoyhteisössä on niin paljon aktiiveja, että useampaa kuin yhtä tapahtumaa olisi mielekästä suunnitella kerralla.</a:t>
            </a:r>
          </a:p>
          <a:p>
            <a:pPr lvl="2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Tiedossa kannattaa olla aina kuitenkin vähintään </a:t>
            </a:r>
            <a:r>
              <a:rPr lang="fi-FI" sz="1600" b="1" dirty="0">
                <a:latin typeface="Poppins" panose="00000500000000000000" pitchFamily="2" charset="0"/>
                <a:cs typeface="Poppins" panose="00000500000000000000" pitchFamily="2" charset="0"/>
              </a:rPr>
              <a:t>yksi </a:t>
            </a: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tapahtuma, jota voi markkinoida (uusille) jäsenille ja aktiiveille!</a:t>
            </a:r>
          </a:p>
          <a:p>
            <a:pPr lvl="2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Vaalien aikana rauta on kuitenkin kuumaa ja sitä on taottava: iso osa tapahtumajärjestämisen resursseista ohjautuukin vaalikampanjointiin.</a:t>
            </a:r>
          </a:p>
          <a:p>
            <a:pPr lvl="2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Vaalitapahtumien (telttailu, keskustelutilaisuudet, koko perheen tapahtumat jne.) järjestäminen on yksi vasemmistoyhteisön </a:t>
            </a:r>
            <a:r>
              <a:rPr lang="fi-FI" sz="1600" b="1" dirty="0">
                <a:latin typeface="Poppins" panose="00000500000000000000" pitchFamily="2" charset="0"/>
                <a:cs typeface="Poppins" panose="00000500000000000000" pitchFamily="2" charset="0"/>
              </a:rPr>
              <a:t>parhaita tapoja tukea puolueen poliittisia tavoitteita ja ehdokkaita!</a:t>
            </a:r>
          </a:p>
          <a:p>
            <a:pPr lvl="2">
              <a:lnSpc>
                <a:spcPct val="110000"/>
              </a:lnSpc>
            </a:pPr>
            <a:endParaRPr lang="fi-FI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lnSpc>
                <a:spcPct val="110000"/>
              </a:lnSpc>
            </a:pPr>
            <a:r>
              <a:rPr lang="fi-FI" sz="2000" b="1" dirty="0">
                <a:latin typeface="Poppins" panose="00000500000000000000" pitchFamily="2" charset="0"/>
                <a:cs typeface="Poppins" panose="00000500000000000000" pitchFamily="2" charset="0"/>
              </a:rPr>
              <a:t>#4 ja #5. Ketkä tapahtuman suunnittelevat &amp; ketkä järjestävät?</a:t>
            </a:r>
          </a:p>
          <a:p>
            <a:pPr lvl="2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Jo tapahtuman suunnitteluvaiheessa on syytä sopia suunnittelun ja järjestämisen työnjaosta.</a:t>
            </a:r>
          </a:p>
          <a:p>
            <a:pPr lvl="2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Tapahtumajärjestäjien riittävä määrä on </a:t>
            </a:r>
            <a:r>
              <a:rPr lang="fi-FI" sz="1600" b="1" dirty="0">
                <a:latin typeface="Poppins" panose="00000500000000000000" pitchFamily="2" charset="0"/>
                <a:cs typeface="Poppins" panose="00000500000000000000" pitchFamily="2" charset="0"/>
              </a:rPr>
              <a:t>resurssi joka on syytä ottaa huomioon!</a:t>
            </a:r>
          </a:p>
          <a:p>
            <a:pPr lvl="3">
              <a:lnSpc>
                <a:spcPct val="110000"/>
              </a:lnSpc>
            </a:pPr>
            <a:r>
              <a:rPr lang="fi-FI" sz="1600" b="1" dirty="0">
                <a:latin typeface="Poppins" panose="00000500000000000000" pitchFamily="2" charset="0"/>
                <a:cs typeface="Poppins" panose="00000500000000000000" pitchFamily="2" charset="0"/>
              </a:rPr>
              <a:t>Jos vapaaehtoisia ei ole riittävästi, ei tapahtumaa kannata järjestää. </a:t>
            </a: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Tapahtuman järjestäminen yksin ei ole hauskaa, eikä mielekästä, ellei kyseessä ole hyvin matalan kynnyksen toiminto.</a:t>
            </a:r>
          </a:p>
          <a:p>
            <a:pPr lvl="3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Hyvällä työnjaolla ja yhdessä suunnittelemalla tapahtumanjärjestäminen on sen sijaan helppoa ja hauskaa!</a:t>
            </a:r>
          </a:p>
          <a:p>
            <a:pPr lvl="2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Tapahtuman järjestämisestä päätetään yhdessä vasemmistoyhteisössä. Jos käytetään rahaa, niin tapahtumalle pitää laskea talousarvio, jossa on syytä pysyä. Kustannuksia kannattaa siis selvittää etukäteen jo suunnitteluvaiheessa.</a:t>
            </a:r>
          </a:p>
        </p:txBody>
      </p:sp>
      <p:pic>
        <p:nvPicPr>
          <p:cNvPr id="5" name="Kuva 4" descr="Henkilö on ratkaisemisen tauluun">
            <a:extLst>
              <a:ext uri="{FF2B5EF4-FFF2-40B4-BE49-F238E27FC236}">
                <a16:creationId xmlns:a16="http://schemas.microsoft.com/office/drawing/2014/main" id="{7F2B082C-7697-683B-F5EB-D5AE03CDE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8005"/>
            <a:ext cx="652700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5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4E7049-09A2-7193-785F-33C6512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Poppins" panose="00000500000000000000" pitchFamily="2" charset="0"/>
                <a:cs typeface="Poppins" panose="00000500000000000000" pitchFamily="2" charset="0"/>
              </a:rPr>
              <a:t>Tapahtumajärjestäminen toiminnan keskiössä (6/7)</a:t>
            </a:r>
            <a:endParaRPr lang="fi-FI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804F0-C9D6-CA14-78A8-9EC5C78E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60" y="1833245"/>
            <a:ext cx="5847940" cy="4351338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10000"/>
              </a:lnSpc>
            </a:pPr>
            <a:r>
              <a:rPr lang="fi-FI" sz="1600" b="1" dirty="0">
                <a:latin typeface="Poppins" panose="00000500000000000000" pitchFamily="2" charset="0"/>
                <a:cs typeface="Poppins" panose="00000500000000000000" pitchFamily="2" charset="0"/>
              </a:rPr>
              <a:t>#6. Kuinka tapahtumasta viestitään</a:t>
            </a:r>
          </a:p>
          <a:p>
            <a:pPr lvl="2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Tapahtumaviestinnän on syytä olla inklusiivista: kaikki tapahtuman järjestävän yhteisön jäsenet on syytä kutsua hyödyntämällä jäsenrekisteriä.</a:t>
            </a:r>
          </a:p>
          <a:p>
            <a:pPr lvl="2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Tapahtumasta tiedotetaan yhteisön sisäisissä kanavissa.</a:t>
            </a:r>
          </a:p>
          <a:p>
            <a:pPr lvl="2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Riippuen tapahtuman luonteesta, tapahtumaa voidaan mainostaa myös laajemmin</a:t>
            </a:r>
          </a:p>
          <a:p>
            <a:pPr lvl="3">
              <a:lnSpc>
                <a:spcPct val="110000"/>
              </a:lnSpc>
            </a:pP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Sosiaalinen media</a:t>
            </a:r>
          </a:p>
          <a:p>
            <a:pPr lvl="3">
              <a:lnSpc>
                <a:spcPct val="110000"/>
              </a:lnSpc>
            </a:pP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Lehti-ilmoitus</a:t>
            </a:r>
          </a:p>
          <a:p>
            <a:pPr lvl="3">
              <a:lnSpc>
                <a:spcPct val="110000"/>
              </a:lnSpc>
            </a:pP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Paikallislehden menot –palsta</a:t>
            </a:r>
          </a:p>
          <a:p>
            <a:pPr lvl="3">
              <a:lnSpc>
                <a:spcPct val="110000"/>
              </a:lnSpc>
            </a:pP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Julisteet jne.</a:t>
            </a:r>
          </a:p>
          <a:p>
            <a:pPr lvl="2">
              <a:lnSpc>
                <a:spcPct val="110000"/>
              </a:lnSpc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Kaikkien tapahtumien ei tarvitse olla kaikille, siis myös ei-jäsenille, avoimia. Tämä on kuitenkin suositeltavaa, sillä hyvät tapahtumat voivat toimia myös jäsenhankinnan väylinä! Pitäkää huoli, että tapahtumissa tarjotaan myös mahdollisuus liittyä puolueeseen ja jäsenyyttä mainostetaan, jos osallistujia on enemmän!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fi-FI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C11CB76-BCD8-27C3-94CD-527506907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2068036"/>
            <a:ext cx="3932831" cy="3881755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FEA76AE7-F16A-02F7-74DE-2F99CD92FF13}"/>
              </a:ext>
            </a:extLst>
          </p:cNvPr>
          <p:cNvSpPr/>
          <p:nvPr/>
        </p:nvSpPr>
        <p:spPr>
          <a:xfrm>
            <a:off x="74762" y="5952177"/>
            <a:ext cx="6021238" cy="649417"/>
          </a:xfrm>
          <a:prstGeom prst="rect">
            <a:avLst/>
          </a:prstGeom>
          <a:solidFill>
            <a:srgbClr val="FF78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Huomioikaa esteettömyys! Jos tapahtumaa ei pysty järjestämään täysin esteettömässä tilassa, ilmoittakaa tästä kutsun yhteydessä!</a:t>
            </a:r>
          </a:p>
        </p:txBody>
      </p:sp>
      <p:sp>
        <p:nvSpPr>
          <p:cNvPr id="6" name="Nuoli: Taipunut 5">
            <a:extLst>
              <a:ext uri="{FF2B5EF4-FFF2-40B4-BE49-F238E27FC236}">
                <a16:creationId xmlns:a16="http://schemas.microsoft.com/office/drawing/2014/main" id="{A1D2D519-87B1-9BC6-6BDA-BD7A83A873AC}"/>
              </a:ext>
            </a:extLst>
          </p:cNvPr>
          <p:cNvSpPr/>
          <p:nvPr/>
        </p:nvSpPr>
        <p:spPr>
          <a:xfrm>
            <a:off x="466160" y="2199054"/>
            <a:ext cx="1009291" cy="3750737"/>
          </a:xfrm>
          <a:prstGeom prst="bentArrow">
            <a:avLst/>
          </a:prstGeom>
          <a:solidFill>
            <a:srgbClr val="FF78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4E7049-09A2-7193-785F-33C6512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Poppins" panose="00000500000000000000" pitchFamily="2" charset="0"/>
                <a:cs typeface="Poppins" panose="00000500000000000000" pitchFamily="2" charset="0"/>
              </a:rPr>
              <a:t>Tapahtumajärjestäminen toiminnan keskiössä (7/7)</a:t>
            </a:r>
            <a:endParaRPr lang="fi-FI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804F0-C9D6-CA14-78A8-9EC5C78E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10000"/>
              </a:lnSpc>
            </a:pPr>
            <a:r>
              <a:rPr lang="fi-FI" sz="1600" b="1" dirty="0">
                <a:latin typeface="Poppins" panose="00000500000000000000" pitchFamily="2" charset="0"/>
                <a:cs typeface="Poppins" panose="00000500000000000000" pitchFamily="2" charset="0"/>
              </a:rPr>
              <a:t>Esimerkkejä onnistuneista tapahtumista</a:t>
            </a:r>
          </a:p>
          <a:p>
            <a:pPr lvl="1">
              <a:lnSpc>
                <a:spcPct val="110000"/>
              </a:lnSpc>
            </a:pPr>
            <a:r>
              <a:rPr lang="fi-FI" sz="1600" b="1" dirty="0">
                <a:latin typeface="Poppins" panose="00000500000000000000" pitchFamily="2" charset="0"/>
                <a:cs typeface="Poppins" panose="00000500000000000000" pitchFamily="2" charset="0"/>
              </a:rPr>
              <a:t>Luku- ja kirjoitustaito – kansalaisen tärkein taito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Tulenkantajanaiset / 18.3.2023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35 osallistujaa, mainostus somessa ja lehdessä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Aktiivista keskustelua aiheesta, kustannukset noin 1200 €</a:t>
            </a:r>
          </a:p>
          <a:p>
            <a:pPr lvl="1">
              <a:lnSpc>
                <a:spcPct val="110000"/>
              </a:lnSpc>
            </a:pPr>
            <a:r>
              <a:rPr lang="fi-FI" sz="1600" b="1" dirty="0">
                <a:latin typeface="Poppins" panose="00000500000000000000" pitchFamily="2" charset="0"/>
                <a:cs typeface="Poppins" panose="00000500000000000000" pitchFamily="2" charset="0"/>
              </a:rPr>
              <a:t>Museojuna-ajelu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Jokioisten Vasemmisto / 29.8.2020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123 osallistujaa, museojuna Jokioinen – </a:t>
            </a:r>
            <a:r>
              <a:rPr lang="fi-FI" sz="1200" dirty="0" err="1">
                <a:latin typeface="Poppins" panose="00000500000000000000" pitchFamily="2" charset="0"/>
                <a:cs typeface="Poppins" panose="00000500000000000000" pitchFamily="2" charset="0"/>
              </a:rPr>
              <a:t>Minkiö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 – Jokioinen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Arpajaiset, </a:t>
            </a:r>
            <a:r>
              <a:rPr lang="fi-FI" sz="1200" dirty="0" err="1">
                <a:latin typeface="Poppins" panose="00000500000000000000" pitchFamily="2" charset="0"/>
                <a:cs typeface="Poppins" panose="00000500000000000000" pitchFamily="2" charset="0"/>
              </a:rPr>
              <a:t>Minkiössä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 tarjoilua / Matkalla keskustelua kuntavaaleista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Mainos </a:t>
            </a:r>
            <a:r>
              <a:rPr lang="fi-FI" sz="1200" dirty="0" err="1">
                <a:latin typeface="Poppins" panose="00000500000000000000" pitchFamily="2" charset="0"/>
                <a:cs typeface="Poppins" panose="00000500000000000000" pitchFamily="2" charset="0"/>
              </a:rPr>
              <a:t>Forsssan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 Lehdessä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Kustannukset yht. noin 2100€</a:t>
            </a:r>
          </a:p>
          <a:p>
            <a:pPr lvl="1">
              <a:lnSpc>
                <a:spcPct val="110000"/>
              </a:lnSpc>
            </a:pPr>
            <a:r>
              <a:rPr lang="fi-FI" sz="1600" b="1" dirty="0">
                <a:latin typeface="Poppins" panose="00000500000000000000" pitchFamily="2" charset="0"/>
                <a:cs typeface="Poppins" panose="00000500000000000000" pitchFamily="2" charset="0"/>
              </a:rPr>
              <a:t>Yhdistyksen 125-vuotisjuhlat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Taalintehtaan vasemmisto / 19.11.2021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60 osallistujaa, tarjoilut, puhujana mm. Silvia Modig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Kaksi maksullista lehti-ilmoitusta, tilaisuudesta tehtiin myös juttuja lehtiin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Kustannukset yhteensä noin 2300 €</a:t>
            </a:r>
          </a:p>
          <a:p>
            <a:pPr lvl="1">
              <a:lnSpc>
                <a:spcPct val="110000"/>
              </a:lnSpc>
            </a:pPr>
            <a:r>
              <a:rPr lang="fi-FI" sz="1600" b="1" dirty="0" err="1">
                <a:latin typeface="Poppins" panose="00000500000000000000" pitchFamily="2" charset="0"/>
                <a:cs typeface="Poppins" panose="00000500000000000000" pitchFamily="2" charset="0"/>
              </a:rPr>
              <a:t>Karkkarin</a:t>
            </a:r>
            <a:r>
              <a:rPr lang="fi-FI" sz="1600" b="1" dirty="0">
                <a:latin typeface="Poppins" panose="00000500000000000000" pitchFamily="2" charset="0"/>
                <a:cs typeface="Poppins" panose="00000500000000000000" pitchFamily="2" charset="0"/>
              </a:rPr>
              <a:t> joulu –pikkujoulut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Kotkan Vasemmisto / 17.12.2022 /Vuosittainen tapahtuma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”Mukavasti osallistujia” mm. joulupukki.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Tavoitteena lisätä näkyvyyttä.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Tilaisuudessa jaettiin ”Vuoden vasemmistoteko” Kotkan Harraste ry:lle.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Tilaisuudessa tarjoiluja / pieni lehti-ilmoitus</a:t>
            </a:r>
          </a:p>
          <a:p>
            <a:pPr lvl="2">
              <a:lnSpc>
                <a:spcPct val="11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Kulut yhteensä noin 260 €</a:t>
            </a:r>
          </a:p>
          <a:p>
            <a:pPr lvl="1">
              <a:lnSpc>
                <a:spcPct val="110000"/>
              </a:lnSpc>
            </a:pPr>
            <a:endParaRPr lang="fi-FI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3005260-E4A0-F3E9-7394-EB7F7630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6066">
            <a:off x="5859185" y="1212057"/>
            <a:ext cx="4740212" cy="51430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CA21162-D2E2-56F2-A514-86CD3C3AA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8252">
            <a:off x="8192388" y="2116376"/>
            <a:ext cx="2322936" cy="46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1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EE95341-9675-95A9-7892-CF90CCCA1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186">
            <a:off x="6650970" y="1570181"/>
            <a:ext cx="5400125" cy="552063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A97384A-DAD5-2477-5026-254ACD24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00A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Toimintakorteista ideoita toiminnan järjestämiseen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AAD20A-91B6-7A16-4B3D-B129760C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414817" cy="43996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Vaikutavasemmistossa.fi</a:t>
            </a:r>
          </a:p>
          <a:p>
            <a:pPr lvl="1"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Etusivu -&gt; aktiiveille -&gt; toimintakortit</a:t>
            </a:r>
          </a:p>
          <a:p>
            <a:pPr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11 toimintakorttia</a:t>
            </a:r>
          </a:p>
          <a:p>
            <a:pPr lvl="1"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Toritelttailu, lastenjuhlat, poliittinen kävelykierros, lainaa kansanedustaja yms.</a:t>
            </a:r>
          </a:p>
          <a:p>
            <a:pPr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Antavat ideoita ja perustason ohjeita toiminnan suunnitteluun</a:t>
            </a:r>
          </a:p>
          <a:p>
            <a:pPr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Eivät liian yksityiskohtaisia</a:t>
            </a:r>
          </a:p>
          <a:p>
            <a:pPr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Ideoita voi yhdistellä ja muutenkin soveltaa.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0D0655D-1498-41AC-B87A-F673EFE6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8956">
            <a:off x="7795613" y="2618478"/>
            <a:ext cx="5234752" cy="51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860BD-44C5-04F3-13A5-7A062DA5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Ehdokasasettelu ja vasemmistoyhdistyksen pyörittäminen </a:t>
            </a:r>
          </a:p>
        </p:txBody>
      </p:sp>
    </p:spTree>
    <p:extLst>
      <p:ext uri="{BB962C8B-B14F-4D97-AF65-F5344CB8AC3E}">
        <p14:creationId xmlns:p14="http://schemas.microsoft.com/office/powerpoint/2010/main" val="2415385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860BD-44C5-04F3-13A5-7A062DA5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Ehdokashankinta on puolueen tulevaisuustyön kulmakivi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628FF8-70AC-CD8D-A747-DC61A045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13960" cy="49028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Hyvien ehdokkaiden löytäminen kunta-, alue-, eduskunta-, ja eurovaaleja varten on haastavaa, mutta erittäin tärkeää työtä.</a:t>
            </a:r>
          </a:p>
          <a:p>
            <a:pPr>
              <a:lnSpc>
                <a:spcPct val="120000"/>
              </a:lnSpc>
            </a:pP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Eurovaalien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 ehdokaskoordinaatio on pääsääntöisesti valtakunnallista. Vasemmistoliitto asettaa 20 ehdokasta.</a:t>
            </a:r>
          </a:p>
          <a:p>
            <a:pPr>
              <a:lnSpc>
                <a:spcPct val="120000"/>
              </a:lnSpc>
            </a:pP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Eduskuntavaaliehdokkaat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 asetetaan piireissä, mutta osastoilla/kunnallisjärjestöillä on oikeus esittää ehdokkaita. Vasemmistoliitto asettaa täyden määrän ehdokkaita, eli 217, mutta viimeisten ehdokkaiden löytäminen voi olla vaikeaa.</a:t>
            </a:r>
          </a:p>
          <a:p>
            <a:pPr>
              <a:lnSpc>
                <a:spcPct val="120000"/>
              </a:lnSpc>
            </a:pP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Aluevaaliehdokkaat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 asetetaan myös piireissä, mutta osastoilla/kunnallisjärjestöillä on oikeus nimetä ehdokkaita. 2022 asetettiin 1185 ehdokasta / listojen täyttöaste noin 64%</a:t>
            </a:r>
          </a:p>
          <a:p>
            <a:pPr>
              <a:lnSpc>
                <a:spcPct val="120000"/>
              </a:lnSpc>
            </a:pP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Kuntavaaliehdokkaat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 asetetaan osastoissa/kunnallisjärjestöissä. 2021 ehdokkaita asetettiin noin 3000. Harvassa kunnassa päästään edes puolikkaisiin listoihin. Ehdokasmäärät ovat olleet laskussa kaikissa kuntavaaleissa. </a:t>
            </a: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Kuntavaaliehdokkaiden määrän kasvattaminen on tärkeä tavoite!</a:t>
            </a:r>
            <a:endParaRPr lang="fi-FI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</a:pPr>
            <a:endParaRPr lang="fi-FI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3F06F0B-E92E-42F2-E191-A35EF5EEFA46}"/>
              </a:ext>
            </a:extLst>
          </p:cNvPr>
          <p:cNvSpPr txBox="1">
            <a:spLocks/>
          </p:cNvSpPr>
          <p:nvPr/>
        </p:nvSpPr>
        <p:spPr>
          <a:xfrm>
            <a:off x="6339842" y="1825624"/>
            <a:ext cx="5013960" cy="4902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Ehdokkaiden äänestettävyydellä on suuri merkitys vaalimenestyksen näkökulmasta, mutta lähtökohtaisesti pitkä lista menestyy aina lyhyttä paremmin.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Ehdokashankinta on myös jäsenhankintaa ja puolueen markkinointia yhteiskunnallisille vaikuttajille. </a:t>
            </a:r>
          </a:p>
          <a:p>
            <a:pPr>
              <a:lnSpc>
                <a:spcPct val="120000"/>
              </a:lnSpc>
            </a:pP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Ehdokashankintaa on syytä tehdä myös vaalien välillä ja silmät on syytä pitää aina auki ja korvat höröllä hyvien ehdokkaiden varalta!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Toisaalta ehdokkuutta ei kannata luvata kenellekään. Joskus voikin käydä niin, että listoilla ei olekaan tilaa ja hankalia valintoja joudutaan tekemään.</a:t>
            </a:r>
          </a:p>
          <a:p>
            <a:pPr marL="0" indent="0">
              <a:lnSpc>
                <a:spcPct val="120000"/>
              </a:lnSpc>
              <a:buNone/>
            </a:pPr>
            <a:endParaRPr lang="fi-FI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</a:pPr>
            <a:endParaRPr lang="fi-FI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B891662-34D2-0CB8-5430-9D86CA017E6D}"/>
              </a:ext>
            </a:extLst>
          </p:cNvPr>
          <p:cNvSpPr/>
          <p:nvPr/>
        </p:nvSpPr>
        <p:spPr>
          <a:xfrm>
            <a:off x="6469380" y="4762500"/>
            <a:ext cx="4884420" cy="1653540"/>
          </a:xfrm>
          <a:prstGeom prst="rect">
            <a:avLst/>
          </a:prstGeom>
          <a:solidFill>
            <a:srgbClr val="F00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Tutustu ehdokashankinnan opastukseen osoitteessa:</a:t>
            </a:r>
          </a:p>
          <a:p>
            <a:pPr algn="ctr"/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https://vaikutavasemmistossa.fi/yhdistyksille/ehdokashankinta/</a:t>
            </a:r>
          </a:p>
        </p:txBody>
      </p:sp>
    </p:spTree>
    <p:extLst>
      <p:ext uri="{BB962C8B-B14F-4D97-AF65-F5344CB8AC3E}">
        <p14:creationId xmlns:p14="http://schemas.microsoft.com/office/powerpoint/2010/main" val="425011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860BD-44C5-04F3-13A5-7A062DA5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Poppins" panose="00000500000000000000" pitchFamily="2" charset="0"/>
                <a:cs typeface="Poppins" panose="00000500000000000000" pitchFamily="2" charset="0"/>
              </a:rPr>
              <a:t>Ehdokkaiden ja tukiryhmien merkitys</a:t>
            </a:r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628FF8-70AC-CD8D-A747-DC61A045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40580" cy="49028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Vasemmiston vaalituloksien analyysi 2010 – ja 2020 –luvuilla on tullut selväksi, että parhaiten pärjäävät ehdokkaat, joilla on hyvä ja aktiivinen tukiryhmä.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Vaalimenestyksen kannalta olisikin erityisen tärkeää, että mahdollisimman moni jäsen (mieluiten jokainen) olisi vähintään yhden ehdokkaan tukiryhmässä.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Tukiryhmien koordinointi kannattaa ottaa yhteisöissä vakavasti ja nostaa toiminnan keskiöön ennen vaalikampanjoita ja niiden aikana.</a:t>
            </a:r>
          </a:p>
          <a:p>
            <a:pPr>
              <a:lnSpc>
                <a:spcPct val="120000"/>
              </a:lnSpc>
            </a:pPr>
            <a:r>
              <a:rPr lang="fi-FI" sz="1200" b="1" dirty="0" err="1">
                <a:latin typeface="Poppins" panose="00000500000000000000" pitchFamily="2" charset="0"/>
                <a:cs typeface="Poppins" panose="00000500000000000000" pitchFamily="2" charset="0"/>
              </a:rPr>
              <a:t>Huom</a:t>
            </a: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! 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Tukiryhmät vetävät puoleensa myös aktiiveja, jotka </a:t>
            </a:r>
            <a:r>
              <a:rPr lang="fi-FI" sz="1200" i="1" dirty="0">
                <a:latin typeface="Poppins" panose="00000500000000000000" pitchFamily="2" charset="0"/>
                <a:cs typeface="Poppins" panose="00000500000000000000" pitchFamily="2" charset="0"/>
              </a:rPr>
              <a:t>eivät ole puolueen jäseniä. </a:t>
            </a:r>
            <a:endParaRPr lang="fi-FI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Myös heidät kannattaa yrittää saada osaksi puolueyhteisön vaalikampanjointia, vaikka tämä voikin osoittautua käytännössä haastavaksi. Toki kaikki tukiryhmäläiset on syytä myös kutsua puolueen jäseniksi!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E9F773F-57D1-C8EB-2EB5-97604BA8F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02" y="1766570"/>
            <a:ext cx="5973181" cy="37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36D91E2-1307-3E92-935E-3D3719578F79}"/>
              </a:ext>
            </a:extLst>
          </p:cNvPr>
          <p:cNvSpPr txBox="1"/>
          <p:nvPr/>
        </p:nvSpPr>
        <p:spPr>
          <a:xfrm>
            <a:off x="5875020" y="5614987"/>
            <a:ext cx="521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latin typeface="Poppins" panose="00000500000000000000" pitchFamily="2" charset="0"/>
                <a:cs typeface="Poppins" panose="00000500000000000000" pitchFamily="2" charset="0"/>
              </a:rPr>
              <a:t>Wikimedia </a:t>
            </a:r>
            <a:r>
              <a:rPr lang="fi-FI" i="1" dirty="0" err="1">
                <a:latin typeface="Poppins" panose="00000500000000000000" pitchFamily="2" charset="0"/>
                <a:cs typeface="Poppins" panose="00000500000000000000" pitchFamily="2" charset="0"/>
              </a:rPr>
              <a:t>Commons</a:t>
            </a:r>
            <a:endParaRPr lang="fi-FI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Puhekupla: Soikea 4">
            <a:extLst>
              <a:ext uri="{FF2B5EF4-FFF2-40B4-BE49-F238E27FC236}">
                <a16:creationId xmlns:a16="http://schemas.microsoft.com/office/drawing/2014/main" id="{40596529-3F1D-F0F2-326F-ED3448461D2F}"/>
              </a:ext>
            </a:extLst>
          </p:cNvPr>
          <p:cNvSpPr/>
          <p:nvPr/>
        </p:nvSpPr>
        <p:spPr>
          <a:xfrm rot="1160717">
            <a:off x="8427720" y="456975"/>
            <a:ext cx="3413760" cy="2129156"/>
          </a:xfrm>
          <a:prstGeom prst="wedgeEllipseCallout">
            <a:avLst/>
          </a:prstGeom>
          <a:solidFill>
            <a:srgbClr val="F00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Kuntavaaleissa on kuitenkin tärkeää saada mahdollisimman paljon porukkaa listoille!!!</a:t>
            </a:r>
          </a:p>
        </p:txBody>
      </p:sp>
    </p:spTree>
    <p:extLst>
      <p:ext uri="{BB962C8B-B14F-4D97-AF65-F5344CB8AC3E}">
        <p14:creationId xmlns:p14="http://schemas.microsoft.com/office/powerpoint/2010/main" val="56669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D618C-F246-E64E-FEC5-2173983F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CDA230-4416-F319-10A0-7934C6AD2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C39F7C-E898-1AB3-309B-DB5B100D00E4}"/>
              </a:ext>
            </a:extLst>
          </p:cNvPr>
          <p:cNvSpPr/>
          <p:nvPr/>
        </p:nvSpPr>
        <p:spPr>
          <a:xfrm>
            <a:off x="838200" y="1030722"/>
            <a:ext cx="10515600" cy="4666891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atin typeface="Poppins" panose="00000500000000000000" pitchFamily="2" charset="0"/>
                <a:cs typeface="Poppins" panose="00000500000000000000" pitchFamily="2" charset="0"/>
              </a:rPr>
              <a:t>Teistä jokaisesta tulisi hyvä kunta- ja tai aluevaaliehdokas!</a:t>
            </a:r>
          </a:p>
          <a:p>
            <a:pPr algn="ctr"/>
            <a:endParaRPr lang="fi-FI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i-FI" sz="2400" b="1" dirty="0">
                <a:latin typeface="Poppins" panose="00000500000000000000" pitchFamily="2" charset="0"/>
                <a:cs typeface="Poppins" panose="00000500000000000000" pitchFamily="2" charset="0"/>
              </a:rPr>
              <a:t>Ilmoittautukaa Vasemmistoliiton ehdokkaiksi jo tänään!</a:t>
            </a:r>
          </a:p>
          <a:p>
            <a:pPr algn="ctr"/>
            <a:endParaRPr lang="fi-FI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i-FI" sz="2400" b="1" dirty="0">
                <a:latin typeface="Poppins" panose="00000500000000000000" pitchFamily="2" charset="0"/>
                <a:cs typeface="Poppins" panose="00000500000000000000" pitchFamily="2" charset="0"/>
              </a:rPr>
              <a:t>Linkki ilmoittautumislomakkeeseen puolueen sivuilla.</a:t>
            </a:r>
          </a:p>
        </p:txBody>
      </p:sp>
    </p:spTree>
    <p:extLst>
      <p:ext uri="{BB962C8B-B14F-4D97-AF65-F5344CB8AC3E}">
        <p14:creationId xmlns:p14="http://schemas.microsoft.com/office/powerpoint/2010/main" val="3932456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037BB6-06F2-3ED4-2B2F-83371873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Puoluetoimintaa ohjaa säännöt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79C2E-4403-4059-47A7-E964F646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7020" cy="41053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Puolueen säännöt (Puoluekokous, joka III vuosi)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Järjestörakenne ja jäsensuhteet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Jäsenmaksujen perimisen periaatteet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Puolueen toimielimet, niiden kokoonpano ja valintatapa sekä puoluekokoukseen liittyvät määräykset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Puolueen sisäisten vaalien ja jäsenäänestysten äänestysjärjestys ja vaalitapa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Puoluesihteerin valinta ja tehtävänkuva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Ruotsinkielinen toiminta, naistoiminta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Vaalien ehdokasasettelu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Puolueen nimenkirjoittaminen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Hallitukseen osallistumista koskevat määräykset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Vasemmistoliiton eduskuntaryhmää koskevat periaatteet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Sääntöjen muuttamista koskevat periaatteet</a:t>
            </a:r>
          </a:p>
          <a:p>
            <a:pPr lvl="1"/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A8E7C6B2-3600-2697-66CC-6EF9A0524B50}"/>
              </a:ext>
            </a:extLst>
          </p:cNvPr>
          <p:cNvSpPr/>
          <p:nvPr/>
        </p:nvSpPr>
        <p:spPr>
          <a:xfrm>
            <a:off x="769620" y="5770997"/>
            <a:ext cx="10584180" cy="929640"/>
          </a:xfrm>
          <a:prstGeom prst="roundRect">
            <a:avLst/>
          </a:prstGeom>
          <a:solidFill>
            <a:srgbClr val="FF7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vasemmisto.fi/puolueen-saannot/</a:t>
            </a:r>
          </a:p>
        </p:txBody>
      </p:sp>
    </p:spTree>
    <p:extLst>
      <p:ext uri="{BB962C8B-B14F-4D97-AF65-F5344CB8AC3E}">
        <p14:creationId xmlns:p14="http://schemas.microsoft.com/office/powerpoint/2010/main" val="19753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860BD-44C5-04F3-13A5-7A062DA5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Ulkoinen ja sisäinen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628FF8-70AC-CD8D-A747-DC61A045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6504305"/>
            <a:ext cx="10515600" cy="4351338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4564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037BB6-06F2-3ED4-2B2F-83371873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Puoluetoimintaa ohjaa säännöt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79C2E-4403-4059-47A7-E964F646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7020" cy="41053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Piirien, kunnallisjärjestöjen ja osastojen mallisäännöt</a:t>
            </a:r>
          </a:p>
          <a:p>
            <a:pPr lvl="1"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Puoluetoimisto valmistelee, puoluehallitus hyväksyy</a:t>
            </a:r>
          </a:p>
          <a:p>
            <a:pPr lvl="1"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Nykyiset mallisäännöt vuodelta 2014. Säännöt uudistetaan vielä tänä vuonna.</a:t>
            </a:r>
          </a:p>
          <a:p>
            <a:pPr lvl="1"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Sisältävät mm.</a:t>
            </a:r>
          </a:p>
          <a:p>
            <a:pPr lvl="2"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Jäsenyyden periaatteet (hyväksyminen, eroaminen)</a:t>
            </a:r>
          </a:p>
          <a:p>
            <a:pPr lvl="2"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Jäsenen erottamisen periaatteet</a:t>
            </a:r>
          </a:p>
          <a:p>
            <a:pPr lvl="2"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Ylimääräinen jäsenmaksu ja vapaajäsenyys</a:t>
            </a:r>
          </a:p>
          <a:p>
            <a:pPr lvl="2"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Yhdistyksen toimielimet (syyskokous ja kevätkokous tai vuosikokous, . Hallitus ja näiden tehtävät.)</a:t>
            </a:r>
          </a:p>
          <a:p>
            <a:pPr lvl="2"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Suhde kunnan valtuustoryhmään (kunnallisjärjestöt)</a:t>
            </a:r>
          </a:p>
          <a:p>
            <a:pPr lvl="2"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Yleiset määräykset, kuten yhdistyksen purkaminen ja sääntöjen muuttaminen</a:t>
            </a:r>
          </a:p>
          <a:p>
            <a:pPr lvl="2"/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A8E7C6B2-3600-2697-66CC-6EF9A0524B50}"/>
              </a:ext>
            </a:extLst>
          </p:cNvPr>
          <p:cNvSpPr/>
          <p:nvPr/>
        </p:nvSpPr>
        <p:spPr>
          <a:xfrm>
            <a:off x="803910" y="5928285"/>
            <a:ext cx="10584180" cy="929640"/>
          </a:xfrm>
          <a:prstGeom prst="roundRect">
            <a:avLst/>
          </a:prstGeom>
          <a:solidFill>
            <a:srgbClr val="FF7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vaikutavasemmistossa.fi/yhdistyksille/mallisaannot/</a:t>
            </a:r>
          </a:p>
        </p:txBody>
      </p:sp>
    </p:spTree>
    <p:extLst>
      <p:ext uri="{BB962C8B-B14F-4D97-AF65-F5344CB8AC3E}">
        <p14:creationId xmlns:p14="http://schemas.microsoft.com/office/powerpoint/2010/main" val="2759848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037BB6-06F2-3ED4-2B2F-83371873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Puoluetoimintaa ohjaa säännöt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79C2E-4403-4059-47A7-E964F646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7020" cy="385889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Valtuustoryhmien (kunta ja alue) ohjesäännöt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Puoluehallituksen hyväksymät ohjesäännöt.</a:t>
            </a:r>
          </a:p>
          <a:p>
            <a:pPr lvl="1"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Ei virallista sääntötekstin asemaa. 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Tarkoitettu piirien ja osastojen käyttöön selkeyttämään suhdetta valtuustoryhmiin.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Sisältävät mm.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Valtuustoryhmän koostumusta koskevat määräykset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Ns. puolueveroa koskevat säännöt.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Valtuustoryhmän kokoustamista koskevat määräykset.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Lautakuntatyötä koskevat ohjeet.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Valtuustoryhmän päätöksentekoa ja kannanmuodostusta koskevat ohjeet.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Strategialinjauksia ja budjettipäätöksiä koskevat ohjeet.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Valtuustoaloitteita koskevat pelisäännöt.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Kunnan- ja kaupunginhallitustoimintaa koskevat ohjeet.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Valtuutetun varoittaminen ja erottaminen valtuustoryhmästä.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Luottamuspaikkajaon pelisäännöt.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Suhtautuminen ns. loikkareihin.</a:t>
            </a:r>
          </a:p>
          <a:p>
            <a:pPr marL="914400" lvl="2" indent="0">
              <a:buNone/>
            </a:pPr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2"/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2"/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A8E7C6B2-3600-2697-66CC-6EF9A0524B50}"/>
              </a:ext>
            </a:extLst>
          </p:cNvPr>
          <p:cNvSpPr/>
          <p:nvPr/>
        </p:nvSpPr>
        <p:spPr>
          <a:xfrm>
            <a:off x="769620" y="5770997"/>
            <a:ext cx="10584180" cy="929640"/>
          </a:xfrm>
          <a:prstGeom prst="roundRect">
            <a:avLst/>
          </a:prstGeom>
          <a:solidFill>
            <a:srgbClr val="FF7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https://vaikutavasemmistossa.fi/yhdistyksille/toimintaohjeet/</a:t>
            </a:r>
          </a:p>
        </p:txBody>
      </p:sp>
    </p:spTree>
    <p:extLst>
      <p:ext uri="{BB962C8B-B14F-4D97-AF65-F5344CB8AC3E}">
        <p14:creationId xmlns:p14="http://schemas.microsoft.com/office/powerpoint/2010/main" val="3283011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BA474F-556D-D43F-72D9-674216CB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Kokoukset ovat tärkeitä, mutta eivät toimintaa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811F44-E6B5-FAEF-EA1C-F26572D3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sz="1800" dirty="0">
                <a:latin typeface="Poppins" panose="00000500000000000000" pitchFamily="2" charset="0"/>
                <a:cs typeface="Poppins" panose="00000500000000000000" pitchFamily="2" charset="0"/>
              </a:rPr>
              <a:t>Kokoustaminen ei ole lähtökohtaisesti toimintaa vain päätöksentekoa!</a:t>
            </a:r>
          </a:p>
          <a:p>
            <a:pPr lvl="1"/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Yhdistys joka vain kokoustaa ei välttämättä siis tee mitään.</a:t>
            </a:r>
          </a:p>
          <a:p>
            <a:r>
              <a:rPr lang="fi-FI" sz="1800" dirty="0">
                <a:latin typeface="Poppins" panose="00000500000000000000" pitchFamily="2" charset="0"/>
                <a:cs typeface="Poppins" panose="00000500000000000000" pitchFamily="2" charset="0"/>
              </a:rPr>
              <a:t>Kokoustamisen tarkoitus on </a:t>
            </a:r>
            <a:r>
              <a:rPr lang="fi-FI" sz="1800" i="1" dirty="0">
                <a:latin typeface="Poppins" panose="00000500000000000000" pitchFamily="2" charset="0"/>
                <a:cs typeface="Poppins" panose="00000500000000000000" pitchFamily="2" charset="0"/>
              </a:rPr>
              <a:t>päättää </a:t>
            </a:r>
            <a:r>
              <a:rPr lang="fi-FI" sz="1800" dirty="0">
                <a:latin typeface="Poppins" panose="00000500000000000000" pitchFamily="2" charset="0"/>
                <a:cs typeface="Poppins" panose="00000500000000000000" pitchFamily="2" charset="0"/>
              </a:rPr>
              <a:t>siitä mitä tehdään.</a:t>
            </a:r>
          </a:p>
          <a:p>
            <a:r>
              <a:rPr lang="fi-FI" sz="1800" dirty="0">
                <a:latin typeface="Poppins" panose="00000500000000000000" pitchFamily="2" charset="0"/>
                <a:cs typeface="Poppins" panose="00000500000000000000" pitchFamily="2" charset="0"/>
              </a:rPr>
              <a:t>Yleensä vasemmistoyhdistyksissä on tapana, että </a:t>
            </a:r>
            <a:r>
              <a:rPr lang="fi-FI" sz="1800" i="1" dirty="0">
                <a:latin typeface="Poppins" panose="00000500000000000000" pitchFamily="2" charset="0"/>
                <a:cs typeface="Poppins" panose="00000500000000000000" pitchFamily="2" charset="0"/>
              </a:rPr>
              <a:t>hallituksen kokoukset </a:t>
            </a:r>
            <a:r>
              <a:rPr lang="fi-FI" sz="1800" dirty="0">
                <a:latin typeface="Poppins" panose="00000500000000000000" pitchFamily="2" charset="0"/>
                <a:cs typeface="Poppins" panose="00000500000000000000" pitchFamily="2" charset="0"/>
              </a:rPr>
              <a:t>ovat avoimia kaikille.</a:t>
            </a:r>
          </a:p>
          <a:p>
            <a:pPr lvl="1"/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Vaikka yhdistysten mallisääntöjen mukaan päätösvalta on vain hallituksen jäsenillä, yleensä tiiviissä vasemmistoyhteisöissä asioista voidaan päättää yhteisymmärryksessä, inklusiivisesti ja yhdessä sopien.</a:t>
            </a:r>
          </a:p>
          <a:p>
            <a:r>
              <a:rPr lang="fi-FI" sz="1800" dirty="0">
                <a:latin typeface="Poppins" panose="00000500000000000000" pitchFamily="2" charset="0"/>
                <a:cs typeface="Poppins" panose="00000500000000000000" pitchFamily="2" charset="0"/>
              </a:rPr>
              <a:t>Tärkeää on, että kokouksesta laaditaan selkeä </a:t>
            </a:r>
            <a:r>
              <a:rPr lang="fi-FI" sz="1800" b="1" dirty="0">
                <a:latin typeface="Poppins" panose="00000500000000000000" pitchFamily="2" charset="0"/>
                <a:cs typeface="Poppins" panose="00000500000000000000" pitchFamily="2" charset="0"/>
              </a:rPr>
              <a:t>pöytäkirja, </a:t>
            </a:r>
            <a:r>
              <a:rPr lang="fi-FI" sz="1800" dirty="0">
                <a:latin typeface="Poppins" panose="00000500000000000000" pitchFamily="2" charset="0"/>
                <a:cs typeface="Poppins" panose="00000500000000000000" pitchFamily="2" charset="0"/>
              </a:rPr>
              <a:t>johon kirjataan selkeästi se, mitä on päätetty. Erityisen tärkeää tämä on, kun päätetään </a:t>
            </a:r>
            <a:r>
              <a:rPr lang="fi-FI" sz="1800" b="1" dirty="0">
                <a:latin typeface="Poppins" panose="00000500000000000000" pitchFamily="2" charset="0"/>
                <a:cs typeface="Poppins" panose="00000500000000000000" pitchFamily="2" charset="0"/>
              </a:rPr>
              <a:t>rahankäytöstä.</a:t>
            </a:r>
          </a:p>
        </p:txBody>
      </p:sp>
      <p:pic>
        <p:nvPicPr>
          <p:cNvPr id="2050" name="Picture 2" descr="A picture with an opressive atmosphere, where a group of tired people sit in a meeting in a vast, stern looking concrete hall with a crimson hawk on a golden shield crest looming on top of them.">
            <a:extLst>
              <a:ext uri="{FF2B5EF4-FFF2-40B4-BE49-F238E27FC236}">
                <a16:creationId xmlns:a16="http://schemas.microsoft.com/office/drawing/2014/main" id="{9CE12D9D-F5F6-0574-71AC-AD39D1BD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90688"/>
            <a:ext cx="4266767" cy="426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B4981F3-894A-DB3E-E1B6-263174A5BD58}"/>
              </a:ext>
            </a:extLst>
          </p:cNvPr>
          <p:cNvSpPr txBox="1"/>
          <p:nvPr/>
        </p:nvSpPr>
        <p:spPr>
          <a:xfrm>
            <a:off x="6871944" y="6038463"/>
            <a:ext cx="432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>
                <a:latin typeface="Poppins" panose="00000500000000000000" pitchFamily="2" charset="0"/>
                <a:cs typeface="Poppins" panose="00000500000000000000" pitchFamily="2" charset="0"/>
              </a:rPr>
              <a:t>Tekoälyavusteinen kuva: BING - </a:t>
            </a:r>
            <a:r>
              <a:rPr lang="fi-FI" sz="1200" i="1" dirty="0" err="1">
                <a:latin typeface="Poppins" panose="00000500000000000000" pitchFamily="2" charset="0"/>
                <a:cs typeface="Poppins" panose="00000500000000000000" pitchFamily="2" charset="0"/>
              </a:rPr>
              <a:t>create</a:t>
            </a:r>
            <a:endParaRPr lang="fi-FI" sz="12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45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8A3376-7F70-7750-7DDC-C9905A9E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71530" cy="1325563"/>
          </a:xfrm>
        </p:spPr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Jatkuva päätöksenteon 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2D9C26-4326-8C38-BF1B-7DB7E3DF0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0249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Yhdistyksissä kannattaa miettiä, mikä on omalle yhdistykselle sopivin tapa tehdä päätöksiä. </a:t>
            </a: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Kerran kuussa järjestettävä hallituksen kokous ei ole ainoa vaihtoehto.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Yhdistyksen hallitus voi tehdä päätöksiä myös yhdessä sovitulla sähköisellä alustalla, jossa asioista päätetään sitä mukaan, kun niitä nousee esiin.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On kuitenkin tärkeää, että päätökset kirjataan esimerkiksi kerran kuussa, jotta niistä jää jälki kirjanpitoa ja historiaa varten.</a:t>
            </a:r>
          </a:p>
          <a:p>
            <a:pPr>
              <a:lnSpc>
                <a:spcPct val="120000"/>
              </a:lnSpc>
            </a:pPr>
            <a:r>
              <a:rPr lang="fi-FI" sz="2800" dirty="0">
                <a:latin typeface="Poppins" panose="00000500000000000000" pitchFamily="2" charset="0"/>
                <a:cs typeface="Poppins" panose="00000500000000000000" pitchFamily="2" charset="0"/>
              </a:rPr>
              <a:t>Tutustu KSL:n Avoin Osasto –oppaan ”jatkuvan päätöksenteon periaatteeseen” saadaksesi vinkkejä tehokkaaseen ja tarkoituksenmukaiseen päätöksentekoon.</a:t>
            </a:r>
          </a:p>
          <a:p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349031A-B5BA-0AE5-D342-48E2C7E5A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818" y="947880"/>
            <a:ext cx="3688781" cy="349275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20BF89B-A64D-620F-5358-4E1A7A97E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818" y="4223961"/>
            <a:ext cx="3688781" cy="232553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96DC556-EFEA-5F71-0B74-3A8F82EC3D0A}"/>
              </a:ext>
            </a:extLst>
          </p:cNvPr>
          <p:cNvSpPr txBox="1"/>
          <p:nvPr/>
        </p:nvSpPr>
        <p:spPr>
          <a:xfrm rot="16200000">
            <a:off x="10560141" y="5177996"/>
            <a:ext cx="2672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latin typeface="Poppins" panose="00000500000000000000" pitchFamily="2" charset="0"/>
                <a:cs typeface="Poppins" panose="00000500000000000000" pitchFamily="2" charset="0"/>
              </a:rPr>
              <a:t>Avoin Osasto (Vainikainen, KSL 2021)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4642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46180EC-5495-7A22-BE80-B78C0136C556}"/>
              </a:ext>
            </a:extLst>
          </p:cNvPr>
          <p:cNvSpPr/>
          <p:nvPr/>
        </p:nvSpPr>
        <p:spPr>
          <a:xfrm>
            <a:off x="838200" y="4813540"/>
            <a:ext cx="10515600" cy="1086928"/>
          </a:xfrm>
          <a:prstGeom prst="rect">
            <a:avLst/>
          </a:prstGeom>
          <a:solidFill>
            <a:srgbClr val="FF78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213225-C587-380C-AE51-06B97348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Toimintaryhmät ovat tehokas tapa järjestää toimintaa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B529D8-587C-FEAC-4F37-7346F36BD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38" y="181699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Vasemmistoliiton säännöt ja puolueen kulttuuri tarjoaa paljon mahdollisuuksia erilaisten toiminta- tai työryhmien pyörittämiseen.</a:t>
            </a:r>
          </a:p>
          <a:p>
            <a:pPr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Toimintaryhmää kasatessa on syytä pohtia kahta kysymystä:</a:t>
            </a:r>
          </a:p>
          <a:p>
            <a:pPr lvl="1"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Miksi toimintaryhmä perustetaan, mikä on sen olemassaolon tarkoitus?</a:t>
            </a:r>
          </a:p>
          <a:p>
            <a:pPr lvl="1"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Millä resursseilla toimintaryhmä toimii?</a:t>
            </a:r>
          </a:p>
          <a:p>
            <a:pPr lvl="2"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Jos halutaan käyttää rahaa, kannattaa toimintaryhmä perustaa jonkin puolueyhdistyksen yhteyteen, jolloin yhdistyksen hallitus antaa toimintaryhmälle budjetin ja mahdollisesti määrittelee  myös toimintaryhmän tarkoituksen.</a:t>
            </a:r>
          </a:p>
          <a:p>
            <a:pPr lvl="2"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Toisaalta myös toimintaryhmän perustajat voivat määritellä miksi ryhmä perustetaan ja yhdistyksen hallitus päättää siitä, minkälaisella taloudellisella panostuksella toimintaryhmän työtä tukee.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Toimintaryhmä voidaan perustaa esimerkiksi yhden tapahtuman järjestämistä varten tai toteuttamaan laajempaa kampanjaa. Toimintaryhmä voi vakiintua pitkäikäiseksi tai sen olemassaolo voi päättyä kampanjan jälkeen.</a:t>
            </a:r>
          </a:p>
          <a:p>
            <a:pPr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Toimintaryhmät ovat helppo ja tehokas tapa toiminnan järjestämiseen tai vapaaehtoistyön organisoimiseen. Kun ne toimivat vasemmistolaisen yhdistysverkon yhteydessä, voivat ne saada myös toiminnalleen taloudellista tukea ilman liiallista hallinnollista vaivaa.</a:t>
            </a:r>
          </a:p>
        </p:txBody>
      </p:sp>
    </p:spTree>
    <p:extLst>
      <p:ext uri="{BB962C8B-B14F-4D97-AF65-F5344CB8AC3E}">
        <p14:creationId xmlns:p14="http://schemas.microsoft.com/office/powerpoint/2010/main" val="713704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4E7049-09A2-7193-785F-33C6512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KSL auttaa ja kouluttaa!</a:t>
            </a:r>
          </a:p>
        </p:txBody>
      </p:sp>
      <p:pic>
        <p:nvPicPr>
          <p:cNvPr id="2050" name="Picture 2" descr="KSL-opintokeskus | PAM-Liikealan Pohjois-Karjalan osasto ry 022">
            <a:extLst>
              <a:ext uri="{FF2B5EF4-FFF2-40B4-BE49-F238E27FC236}">
                <a16:creationId xmlns:a16="http://schemas.microsoft.com/office/drawing/2014/main" id="{CE9AD71C-F2F9-F0FC-3219-9A268C1C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823" y="365125"/>
            <a:ext cx="4087177" cy="9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D8DC326-E182-43FB-FBAC-2404D4342578}"/>
              </a:ext>
            </a:extLst>
          </p:cNvPr>
          <p:cNvSpPr txBox="1"/>
          <p:nvPr/>
        </p:nvSpPr>
        <p:spPr>
          <a:xfrm>
            <a:off x="838200" y="1363302"/>
            <a:ext cx="105156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Kansan Sivistystyön Liitto – KSL Opintokeskus on Vasemmistoliitolle tärkeä lähiyhteisö ja liittolainen.</a:t>
            </a:r>
          </a:p>
          <a:p>
            <a:endParaRPr lang="fi-FI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KSL tarjoaa monipuolisesti erilaisia koulutuksia niin osastoaktiiveille kuin ehdokkaillekin. Vasemmistoyhdistyksille tarjotut koulutukset ovat maksuttomia tai niitä tuetaan taloudellisesti.</a:t>
            </a:r>
          </a:p>
          <a:p>
            <a:endParaRPr lang="fi-FI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KSL:n koulutusvalikoimasta löytyy tätä kirjoittaessa:</a:t>
            </a:r>
          </a:p>
          <a:p>
            <a:endParaRPr lang="fi-FI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i-FI" sz="1400" b="1" dirty="0">
                <a:latin typeface="Poppins" panose="00000500000000000000" pitchFamily="2" charset="0"/>
                <a:cs typeface="Poppins" panose="00000500000000000000" pitchFamily="2" charset="0"/>
              </a:rPr>
              <a:t>Vaikuta vasemmistossa </a:t>
            </a: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– uusien jäsenten koulutus</a:t>
            </a:r>
          </a:p>
          <a:p>
            <a:pPr marL="285750" indent="-285750">
              <a:buFontTx/>
              <a:buChar char="-"/>
            </a:pPr>
            <a:r>
              <a:rPr lang="fi-FI" sz="1400" b="1" dirty="0">
                <a:latin typeface="Poppins" panose="00000500000000000000" pitchFamily="2" charset="0"/>
                <a:cs typeface="Poppins" panose="00000500000000000000" pitchFamily="2" charset="0"/>
              </a:rPr>
              <a:t>Suunnitelmasta tapahtumaksi </a:t>
            </a: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– tapahtuman tai kampanjan järjestäminen</a:t>
            </a:r>
          </a:p>
          <a:p>
            <a:pPr marL="285750" indent="-285750">
              <a:buFontTx/>
              <a:buChar char="-"/>
            </a:pPr>
            <a:r>
              <a:rPr lang="fi-FI" sz="1400" b="1" dirty="0">
                <a:latin typeface="Poppins" panose="00000500000000000000" pitchFamily="2" charset="0"/>
                <a:cs typeface="Poppins" panose="00000500000000000000" pitchFamily="2" charset="0"/>
              </a:rPr>
              <a:t>Kohtaaminen turuilla ja toreilla</a:t>
            </a: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 – esiintymisen ja vuorovaikutuksen koulutus vaali- ja järjestötyössä</a:t>
            </a:r>
          </a:p>
          <a:p>
            <a:pPr marL="285750" indent="-285750">
              <a:buFontTx/>
              <a:buChar char="-"/>
            </a:pPr>
            <a:r>
              <a:rPr lang="fi-FI" sz="1400" b="1" dirty="0">
                <a:latin typeface="Poppins" panose="00000500000000000000" pitchFamily="2" charset="0"/>
                <a:cs typeface="Poppins" panose="00000500000000000000" pitchFamily="2" charset="0"/>
              </a:rPr>
              <a:t>Vuosikello</a:t>
            </a: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 – toiminnan ja perehdytyksen tukena</a:t>
            </a:r>
          </a:p>
          <a:p>
            <a:pPr marL="285750" indent="-285750">
              <a:buFontTx/>
              <a:buChar char="-"/>
            </a:pPr>
            <a:r>
              <a:rPr lang="fi-FI" sz="1400" b="1" dirty="0">
                <a:latin typeface="Poppins" panose="00000500000000000000" pitchFamily="2" charset="0"/>
                <a:cs typeface="Poppins" panose="00000500000000000000" pitchFamily="2" charset="0"/>
              </a:rPr>
              <a:t>Some haltuun</a:t>
            </a:r>
          </a:p>
          <a:p>
            <a:pPr marL="285750" indent="-285750">
              <a:buFontTx/>
              <a:buChar char="-"/>
            </a:pPr>
            <a:endParaRPr lang="fi-FI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Tässä perehdytyksessä tarjotaan pintaraapaisu edellä mainittuihin asioihin. Onkin  suositeltavaa, että vasemmistoyhteisöt syventävät osaamistaan KSL:n kanssa! </a:t>
            </a:r>
          </a:p>
          <a:p>
            <a:endParaRPr lang="fi-FI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054" name="Picture 6" descr="Krissu Sirola-Korhonen">
            <a:extLst>
              <a:ext uri="{FF2B5EF4-FFF2-40B4-BE49-F238E27FC236}">
                <a16:creationId xmlns:a16="http://schemas.microsoft.com/office/drawing/2014/main" id="{4812A0A9-3EF5-756E-DBA0-7DE519E4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31" y="5177790"/>
            <a:ext cx="1076151" cy="16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E5B97F7-9751-59AD-5DF6-1B490D39BA95}"/>
              </a:ext>
            </a:extLst>
          </p:cNvPr>
          <p:cNvSpPr txBox="1"/>
          <p:nvPr/>
        </p:nvSpPr>
        <p:spPr>
          <a:xfrm>
            <a:off x="1821180" y="5177790"/>
            <a:ext cx="602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Olkaa yhteydessä KSL:n koulutustuottajaan </a:t>
            </a:r>
            <a:r>
              <a:rPr lang="fi-FI" b="1" dirty="0" err="1">
                <a:latin typeface="Poppins" panose="00000500000000000000" pitchFamily="2" charset="0"/>
                <a:cs typeface="Poppins" panose="00000500000000000000" pitchFamily="2" charset="0"/>
              </a:rPr>
              <a:t>Krissu</a:t>
            </a: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-Sirola Korhoseen 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lisätietoja varten!</a:t>
            </a:r>
          </a:p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krissu.sirola-korhonen@ksl.fi</a:t>
            </a:r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040 684 1313</a:t>
            </a:r>
          </a:p>
        </p:txBody>
      </p:sp>
    </p:spTree>
    <p:extLst>
      <p:ext uri="{BB962C8B-B14F-4D97-AF65-F5344CB8AC3E}">
        <p14:creationId xmlns:p14="http://schemas.microsoft.com/office/powerpoint/2010/main" val="35492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C5666-11F2-D363-8330-ACA824D1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Ulkoinen viestintä (1/2)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79C21C-1877-E56B-BBEA-4EB6BCD4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02681" cy="46672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Soveltakaa viestissänne puolueen graafista ohjetta ja aineistoja parhaan kykynne mukaan!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On tärkeää, että viestinne tunnistetaan Vasemmistoliiton viestiksi, mutta toki siinä saa näkyä myös paikallisuus ja aktiivien oma kädenjälki.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Aineistot löydettävissä aineistopankista: 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https://vaikutavasemmistossa.fi/aineisto/visuaaliset-materiaalit-2/</a:t>
            </a:r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Viestintämateriaalit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Logot, fontit, graafinen ohjeisto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Esityspohjat</a:t>
            </a:r>
          </a:p>
          <a:p>
            <a:pPr>
              <a:lnSpc>
                <a:spcPct val="120000"/>
              </a:lnSpc>
            </a:pPr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2B0CAC-438D-53A8-CABD-A2A334BF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361">
            <a:off x="7352653" y="2513365"/>
            <a:ext cx="5926823" cy="39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4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C5666-11F2-D363-8330-ACA824D1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Ulkoinen viestintä (2/2)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79C21C-1877-E56B-BBEA-4EB6BCD4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06341" cy="466725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Näkyvyys on puolueille tärkeää ja tämä koskee myös perustoimintaa! 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Näkyvyys sosiaalisessa mediassa on edullisin ja ehkä myös tärkein näkymisen kanava.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Ei ole kuitenkaan tarkoituksenmukaista näkyä kaikissa kanavissa, sillä tilien ylläpitämisessä riittää työtä. Valitkaa yhteisönne tärkeimmät kanavat ja sopikaa niiden ylläpitämisestä.</a:t>
            </a:r>
          </a:p>
          <a:p>
            <a:pPr lvl="1">
              <a:lnSpc>
                <a:spcPct val="120000"/>
              </a:lnSpc>
            </a:pPr>
            <a:r>
              <a:rPr lang="fi-FI" sz="2800" dirty="0">
                <a:latin typeface="Poppins" panose="00000500000000000000" pitchFamily="2" charset="0"/>
                <a:cs typeface="Poppins" panose="00000500000000000000" pitchFamily="2" charset="0"/>
              </a:rPr>
              <a:t>Facebook, Instagram, Tik </a:t>
            </a:r>
            <a:r>
              <a:rPr lang="fi-FI" sz="2800" dirty="0" err="1">
                <a:latin typeface="Poppins" panose="00000500000000000000" pitchFamily="2" charset="0"/>
                <a:cs typeface="Poppins" panose="00000500000000000000" pitchFamily="2" charset="0"/>
              </a:rPr>
              <a:t>Tok</a:t>
            </a:r>
            <a:r>
              <a:rPr lang="fi-FI" sz="2800" dirty="0">
                <a:latin typeface="Poppins" panose="00000500000000000000" pitchFamily="2" charset="0"/>
                <a:cs typeface="Poppins" panose="00000500000000000000" pitchFamily="2" charset="0"/>
              </a:rPr>
              <a:t>, YouTube jne. jne.</a:t>
            </a:r>
          </a:p>
          <a:p>
            <a:pPr lvl="1">
              <a:lnSpc>
                <a:spcPct val="120000"/>
              </a:lnSpc>
            </a:pPr>
            <a:r>
              <a:rPr lang="fi-FI" sz="2800" dirty="0">
                <a:latin typeface="Poppins" panose="00000500000000000000" pitchFamily="2" charset="0"/>
                <a:cs typeface="Poppins" panose="00000500000000000000" pitchFamily="2" charset="0"/>
              </a:rPr>
              <a:t>Vinkki: ottakaa seurantaan puolueen somekanavat ja jakakaa sen sisältöjä omissa kanavissanne! Saatte helposti näkyvyyttä omille tileillenne </a:t>
            </a:r>
            <a:r>
              <a:rPr lang="fi-FI" sz="2800" b="1" dirty="0">
                <a:latin typeface="Poppins" panose="00000500000000000000" pitchFamily="2" charset="0"/>
                <a:cs typeface="Poppins" panose="00000500000000000000" pitchFamily="2" charset="0"/>
              </a:rPr>
              <a:t>ja </a:t>
            </a:r>
            <a:r>
              <a:rPr lang="fi-FI" sz="2800" dirty="0">
                <a:latin typeface="Poppins" panose="00000500000000000000" pitchFamily="2" charset="0"/>
                <a:cs typeface="Poppins" panose="00000500000000000000" pitchFamily="2" charset="0"/>
              </a:rPr>
              <a:t>puolueen someviestinnälle!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Ulkoista viestintää voi tehdä myös verkkosivujen, mielipidekirjoitusten, tiedotteiden, lehtimainosten ja esimerkiksi tapahtumien kautta.</a:t>
            </a:r>
          </a:p>
          <a:p>
            <a:pPr lvl="1">
              <a:lnSpc>
                <a:spcPct val="120000"/>
              </a:lnSpc>
            </a:pPr>
            <a:r>
              <a:rPr lang="fi-FI" sz="2800" dirty="0">
                <a:latin typeface="Poppins" panose="00000500000000000000" pitchFamily="2" charset="0"/>
                <a:cs typeface="Poppins" panose="00000500000000000000" pitchFamily="2" charset="0"/>
              </a:rPr>
              <a:t>Paikallinen lehti kannattaa yrittää saada tekemään juttuja yhdistyksen tapahtumista ja tilaisuuksista.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Tapahtumista viestiminen on erityisen tärkeää, harkinnan mukaan niissäkin tapauksissa, jossa tapahtuma on vain jäsenistölle! Yhteisön kannattaa antaa itsestään aktiivinen kuva.</a:t>
            </a:r>
          </a:p>
          <a:p>
            <a:pPr lvl="1">
              <a:lnSpc>
                <a:spcPct val="120000"/>
              </a:lnSpc>
            </a:pPr>
            <a:r>
              <a:rPr lang="fi-FI" sz="2800" dirty="0">
                <a:latin typeface="Poppins" panose="00000500000000000000" pitchFamily="2" charset="0"/>
                <a:cs typeface="Poppins" panose="00000500000000000000" pitchFamily="2" charset="0"/>
              </a:rPr>
              <a:t>Viestintä ennen tapahtumaa, sen aikana ja mahdollisesti myös tapahtuman jälkeen.</a:t>
            </a:r>
          </a:p>
          <a:p>
            <a:pPr>
              <a:lnSpc>
                <a:spcPct val="120000"/>
              </a:lnSpc>
            </a:pPr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</a:pPr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4A44229-2698-C125-1717-00BEA3B2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42148"/>
            <a:ext cx="6121262" cy="385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9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C5666-11F2-D363-8330-ACA824D1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Jäsenviestintä / sisäinen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79C21C-1877-E56B-BBEA-4EB6BCD4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Hyvällä jäsenviestinnällä taataan tasavertaiset osallistumismahdollisuudet ja edistetään jäsenten aktivoitumista.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Yhdistyksen PJ ja/tai hallituksen nimeämä henkilö voi viestiä jäsenille jäsenrekisterin uutiskirjeiden kautta.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Yhdistyksessä kannattaa olla kuitenkin myös muitakin kommunikaatiokanavia</a:t>
            </a:r>
          </a:p>
          <a:p>
            <a:pPr lvl="1">
              <a:lnSpc>
                <a:spcPct val="120000"/>
              </a:lnSpc>
            </a:pPr>
            <a:r>
              <a:rPr lang="fi-FI" dirty="0" err="1">
                <a:latin typeface="Poppins" panose="00000500000000000000" pitchFamily="2" charset="0"/>
                <a:cs typeface="Poppins" panose="00000500000000000000" pitchFamily="2" charset="0"/>
              </a:rPr>
              <a:t>Whatsapp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fi-FI" dirty="0" err="1">
                <a:latin typeface="Poppins" panose="00000500000000000000" pitchFamily="2" charset="0"/>
                <a:cs typeface="Poppins" panose="00000500000000000000" pitchFamily="2" charset="0"/>
              </a:rPr>
              <a:t>Telegram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, FB-ryhmä jne.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Tarvitaanko hallitukselle ja koko yhdistysväelle omat kanavat? Riippuu yhdistyksestä ja sen koosta.</a:t>
            </a:r>
          </a:p>
        </p:txBody>
      </p:sp>
    </p:spTree>
    <p:extLst>
      <p:ext uri="{BB962C8B-B14F-4D97-AF65-F5344CB8AC3E}">
        <p14:creationId xmlns:p14="http://schemas.microsoft.com/office/powerpoint/2010/main" val="126738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860BD-44C5-04F3-13A5-7A062DA5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Tapahtumajärjestäminen toiminnan keskiössä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628FF8-70AC-CD8D-A747-DC61A045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6504305"/>
            <a:ext cx="10515600" cy="4351338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462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7E9621CA-D253-AAA8-C9B5-C1408997D874}"/>
              </a:ext>
            </a:extLst>
          </p:cNvPr>
          <p:cNvSpPr/>
          <p:nvPr/>
        </p:nvSpPr>
        <p:spPr>
          <a:xfrm>
            <a:off x="550877" y="4504888"/>
            <a:ext cx="11090246" cy="2138989"/>
          </a:xfrm>
          <a:prstGeom prst="rect">
            <a:avLst/>
          </a:prstGeom>
          <a:solidFill>
            <a:srgbClr val="F00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Hupia ja hyötyä tapahtuman järjestämisestä!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4E7049-09A2-7193-785F-33C6512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Tapahtumajärjestäminen toiminnan keskiössä (1/7)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804F0-C9D6-CA14-78A8-9EC5C78E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Tapahtumajärjestäminen 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on tärkeää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Yhdistyksessä pitäisi olla aina tiedossa joku seuraava kiva tai kiinnostava juttu, johon uudet jäsenet voi kutsua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Periaatteessa tämä voi olla kokouskin, </a:t>
            </a:r>
            <a:r>
              <a:rPr lang="fi-FI" i="1" dirty="0">
                <a:latin typeface="Poppins" panose="00000500000000000000" pitchFamily="2" charset="0"/>
                <a:cs typeface="Poppins" panose="00000500000000000000" pitchFamily="2" charset="0"/>
              </a:rPr>
              <a:t>jos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 yhdistyksen kokoukset ovat kivoja ja kiinnostavia. </a:t>
            </a: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Mutta ovatko ne?</a:t>
            </a:r>
          </a:p>
          <a:p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6CC39993-411A-D8B8-1398-61544A84CA7F}"/>
              </a:ext>
            </a:extLst>
          </p:cNvPr>
          <p:cNvSpPr/>
          <p:nvPr/>
        </p:nvSpPr>
        <p:spPr>
          <a:xfrm>
            <a:off x="3079400" y="4798502"/>
            <a:ext cx="1740599" cy="937745"/>
          </a:xfrm>
          <a:prstGeom prst="rect">
            <a:avLst/>
          </a:prstGeom>
          <a:solidFill>
            <a:srgbClr val="FF7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Jäsenten</a:t>
            </a:r>
            <a:r>
              <a:rPr lang="fi-FI" sz="1600" dirty="0"/>
              <a:t> </a:t>
            </a: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aktivointi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2C655E9-907A-02E8-1B39-3E72B94D9D31}"/>
              </a:ext>
            </a:extLst>
          </p:cNvPr>
          <p:cNvSpPr/>
          <p:nvPr/>
        </p:nvSpPr>
        <p:spPr>
          <a:xfrm>
            <a:off x="951744" y="4798503"/>
            <a:ext cx="1740599" cy="937745"/>
          </a:xfrm>
          <a:prstGeom prst="rect">
            <a:avLst/>
          </a:prstGeom>
          <a:solidFill>
            <a:srgbClr val="FF7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Jäsenhankinta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A8F53FDD-8D6E-B52B-8726-48F51871BCA9}"/>
              </a:ext>
            </a:extLst>
          </p:cNvPr>
          <p:cNvSpPr/>
          <p:nvPr/>
        </p:nvSpPr>
        <p:spPr>
          <a:xfrm>
            <a:off x="5207056" y="4798503"/>
            <a:ext cx="1740599" cy="937745"/>
          </a:xfrm>
          <a:prstGeom prst="rect">
            <a:avLst/>
          </a:prstGeom>
          <a:solidFill>
            <a:srgbClr val="FF7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Poliittisten</a:t>
            </a:r>
            <a:r>
              <a:rPr lang="fi-FI" sz="1600" dirty="0"/>
              <a:t> </a:t>
            </a: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tavoitteiden</a:t>
            </a:r>
            <a:r>
              <a:rPr lang="fi-FI" sz="1600" dirty="0"/>
              <a:t> </a:t>
            </a: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edistäminen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9504435-9F00-9721-F2FC-4EA559F09D23}"/>
              </a:ext>
            </a:extLst>
          </p:cNvPr>
          <p:cNvSpPr/>
          <p:nvPr/>
        </p:nvSpPr>
        <p:spPr>
          <a:xfrm>
            <a:off x="7334712" y="4798503"/>
            <a:ext cx="1740599" cy="937745"/>
          </a:xfrm>
          <a:prstGeom prst="rect">
            <a:avLst/>
          </a:prstGeom>
          <a:solidFill>
            <a:srgbClr val="FF7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Puolueen</a:t>
            </a:r>
            <a:r>
              <a:rPr lang="fi-FI" sz="1600" dirty="0"/>
              <a:t> </a:t>
            </a: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näkyvyyden</a:t>
            </a:r>
            <a:r>
              <a:rPr lang="fi-FI" sz="1600" dirty="0"/>
              <a:t> </a:t>
            </a: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edistäminen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6652581-0E70-5EA6-1F9B-66DF91265A4B}"/>
              </a:ext>
            </a:extLst>
          </p:cNvPr>
          <p:cNvSpPr/>
          <p:nvPr/>
        </p:nvSpPr>
        <p:spPr>
          <a:xfrm>
            <a:off x="9325877" y="4798503"/>
            <a:ext cx="1740599" cy="937745"/>
          </a:xfrm>
          <a:prstGeom prst="rect">
            <a:avLst/>
          </a:prstGeom>
          <a:solidFill>
            <a:srgbClr val="FF7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Yhdessäolo</a:t>
            </a:r>
          </a:p>
        </p:txBody>
      </p:sp>
    </p:spTree>
    <p:extLst>
      <p:ext uri="{BB962C8B-B14F-4D97-AF65-F5344CB8AC3E}">
        <p14:creationId xmlns:p14="http://schemas.microsoft.com/office/powerpoint/2010/main" val="4864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4E7049-09A2-7193-785F-33C6512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Poppins" panose="00000500000000000000" pitchFamily="2" charset="0"/>
                <a:cs typeface="Poppins" panose="00000500000000000000" pitchFamily="2" charset="0"/>
              </a:rPr>
              <a:t>Tapahtumajärjestäminen toiminnan keskiössä (2/7)</a:t>
            </a:r>
            <a:endParaRPr lang="fi-FI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804F0-C9D6-CA14-78A8-9EC5C78E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Tapahtumaa järjestäessä kysykää seuraavat kysymykset:</a:t>
            </a:r>
          </a:p>
          <a:p>
            <a:pPr marL="0" indent="0">
              <a:buNone/>
            </a:pPr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#1.  </a:t>
            </a: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Miksi tapahtuma järjestetään?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lvl="1"/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#2. Kuinka kunnianhimoista tapahtumasuunnittelu on?</a:t>
            </a:r>
          </a:p>
          <a:p>
            <a:pPr lvl="1"/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#3. Kuinka paljon tapahtumia suunnitellaan?</a:t>
            </a:r>
          </a:p>
          <a:p>
            <a:pPr lvl="1"/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#4. Ketkä tapahtuman suunnittelevat?</a:t>
            </a:r>
          </a:p>
          <a:p>
            <a:pPr lvl="1"/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#5. Ketkä tapahtuman toteuttavat?</a:t>
            </a:r>
          </a:p>
          <a:p>
            <a:pPr lvl="1"/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#6. Kuinka tapahtumasta viestitään?</a:t>
            </a:r>
          </a:p>
        </p:txBody>
      </p:sp>
    </p:spTree>
    <p:extLst>
      <p:ext uri="{BB962C8B-B14F-4D97-AF65-F5344CB8AC3E}">
        <p14:creationId xmlns:p14="http://schemas.microsoft.com/office/powerpoint/2010/main" val="305017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6EE8D6-C4A3-6FD4-9F96-A60C099B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>
                <a:latin typeface="Poppins" panose="00000500000000000000" pitchFamily="2" charset="0"/>
                <a:cs typeface="Poppins" panose="00000500000000000000" pitchFamily="2" charset="0"/>
              </a:rPr>
              <a:t>Tapahtumajärjestäminen toiminnan keskiössä (3/7)</a:t>
            </a:r>
            <a:endParaRPr lang="fi-FI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1619F-CF02-1A6C-EB9D-DD476F568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7219" cy="43513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#1. Miksi tapahtumia järjestetään?</a:t>
            </a:r>
          </a:p>
          <a:p>
            <a:pPr>
              <a:lnSpc>
                <a:spcPct val="120000"/>
              </a:lnSpc>
            </a:pP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Vasemmistoliitto on kampanjoiva puolue 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ja jokainen tapahtuma voidaan näin halutessaan nähdä osana jotain kampanjaa tai kampanjana itsessään.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Kampanjointia pohtimalla voidaan löytää vastaus tärkeimpään kysymykseen, eli miksi tapahtuma järjestetään. 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Vaalien aikana lähtökohtaisesti tehdään vaalikampanjaa ja työskennellään Vasemmistoliiton ehdokkaiden ja tavoitteiden eteen.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Kampanjat voivat olla myös pienimuotoisempia, jopa kertaluonteisia ja tavoitteena voi olla esimerkiksi: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Paikallispoliittisten kysymysten esiintuonti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Nimien kerääminen ajankohtaiseen aloitteeseen tai vetoomukseen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Kansalaisten kuuleminen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Tietyn poliittisen teeman esiin nostaminen (esimerkiksi ympäristöpäivänä ympäristöasiat, </a:t>
            </a:r>
            <a:r>
              <a:rPr lang="fi-FI" dirty="0" err="1">
                <a:latin typeface="Poppins" panose="00000500000000000000" pitchFamily="2" charset="0"/>
                <a:cs typeface="Poppins" panose="00000500000000000000" pitchFamily="2" charset="0"/>
              </a:rPr>
              <a:t>Pride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 –viikolla yhdenvertaisuus ja tasa-arvo jne.)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Jäsenhankinta ja/tai varainhankinta yhdistykselle, ehdokkaalle tai puolueelle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Periaatteessa yleinen, vasemmiston näkyvyyden lisääminen riittää kampanjamotiiviksi, mutta tapahtumaan saa enemmän sisältöä ja tukevuutta miettimällä muitakin syitä kampanjointiin.</a:t>
            </a:r>
          </a:p>
          <a:p>
            <a:pPr lvl="1"/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 descr="A colorful art deco style stained glass with an image of people from different races and backgrounds meeting each other and discussing in a peaceful setting. There are red, pink and green flags in the background.">
            <a:extLst>
              <a:ext uri="{FF2B5EF4-FFF2-40B4-BE49-F238E27FC236}">
                <a16:creationId xmlns:a16="http://schemas.microsoft.com/office/drawing/2014/main" id="{876EDB52-7F4F-A2A5-C8BB-99A87F7E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91" y="1915291"/>
            <a:ext cx="4172005" cy="41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D13307A-23C8-2FAD-FA05-CA4719B9489E}"/>
              </a:ext>
            </a:extLst>
          </p:cNvPr>
          <p:cNvSpPr txBox="1"/>
          <p:nvPr/>
        </p:nvSpPr>
        <p:spPr>
          <a:xfrm>
            <a:off x="7217781" y="6087296"/>
            <a:ext cx="432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>
                <a:latin typeface="Poppins" panose="00000500000000000000" pitchFamily="2" charset="0"/>
                <a:cs typeface="Poppins" panose="00000500000000000000" pitchFamily="2" charset="0"/>
              </a:rPr>
              <a:t>Tekoälyavusteinen kuva: BING - </a:t>
            </a:r>
            <a:r>
              <a:rPr lang="fi-FI" sz="1200" i="1" dirty="0" err="1">
                <a:latin typeface="Poppins" panose="00000500000000000000" pitchFamily="2" charset="0"/>
                <a:cs typeface="Poppins" panose="00000500000000000000" pitchFamily="2" charset="0"/>
              </a:rPr>
              <a:t>create</a:t>
            </a:r>
            <a:endParaRPr lang="fi-FI" sz="12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3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2250</Words>
  <Application>Microsoft Office PowerPoint</Application>
  <PresentationFormat>Laajakuva</PresentationFormat>
  <Paragraphs>257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Poppins</vt:lpstr>
      <vt:lpstr>Office-teema</vt:lpstr>
      <vt:lpstr>Jäsenperehdytys II</vt:lpstr>
      <vt:lpstr>Ulkoinen ja sisäinen viestintä</vt:lpstr>
      <vt:lpstr>Ulkoinen viestintä (1/2)</vt:lpstr>
      <vt:lpstr>Ulkoinen viestintä (2/2)</vt:lpstr>
      <vt:lpstr>Jäsenviestintä / sisäinen viestintä</vt:lpstr>
      <vt:lpstr>Tapahtumajärjestäminen toiminnan keskiössä</vt:lpstr>
      <vt:lpstr>Tapahtumajärjestäminen toiminnan keskiössä (1/7)</vt:lpstr>
      <vt:lpstr>Tapahtumajärjestäminen toiminnan keskiössä (2/7)</vt:lpstr>
      <vt:lpstr>Tapahtumajärjestäminen toiminnan keskiössä (3/7)</vt:lpstr>
      <vt:lpstr>Tapahtumajärjestäminen toiminnan keskiössä (4/7)</vt:lpstr>
      <vt:lpstr>Tapahtumajärjestäminen toiminnan keskiössä (5/7)</vt:lpstr>
      <vt:lpstr>Tapahtumajärjestäminen toiminnan keskiössä (6/7)</vt:lpstr>
      <vt:lpstr>Tapahtumajärjestäminen toiminnan keskiössä (7/7)</vt:lpstr>
      <vt:lpstr>Toimintakorteista ideoita toiminnan järjestämiseen</vt:lpstr>
      <vt:lpstr>Ehdokasasettelu ja vasemmistoyhdistyksen pyörittäminen </vt:lpstr>
      <vt:lpstr>Ehdokashankinta on puolueen tulevaisuustyön kulmakivi</vt:lpstr>
      <vt:lpstr>Ehdokkaiden ja tukiryhmien merkitys</vt:lpstr>
      <vt:lpstr>PowerPoint-esitys</vt:lpstr>
      <vt:lpstr>Puoluetoimintaa ohjaa säännöt</vt:lpstr>
      <vt:lpstr>Puoluetoimintaa ohjaa säännöt</vt:lpstr>
      <vt:lpstr>Puoluetoimintaa ohjaa säännöt</vt:lpstr>
      <vt:lpstr>Kokoukset ovat tärkeitä, mutta eivät toimintaa</vt:lpstr>
      <vt:lpstr>Jatkuva päätöksenteon malli</vt:lpstr>
      <vt:lpstr>Toimintaryhmät ovat tehokas tapa järjestää toimintaa</vt:lpstr>
      <vt:lpstr>KSL auttaa ja kouluttaa!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Jäsenperehdytys I</dc:title>
  <dc:creator>Juuso Aromaa</dc:creator>
  <cp:lastModifiedBy>Juuso Aromaa</cp:lastModifiedBy>
  <cp:revision>22</cp:revision>
  <dcterms:created xsi:type="dcterms:W3CDTF">2022-09-12T08:37:43Z</dcterms:created>
  <dcterms:modified xsi:type="dcterms:W3CDTF">2024-09-27T20:11:12Z</dcterms:modified>
</cp:coreProperties>
</file>